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Montserrat"/>
      <p:regular r:id="rId54"/>
      <p:bold r:id="rId55"/>
      <p:italic r:id="rId56"/>
      <p:boldItalic r:id="rId57"/>
    </p:embeddedFont>
    <p:embeddedFont>
      <p:font typeface="Lat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La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at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Montserrat-bold.fntdata"/><Relationship Id="rId10" Type="http://schemas.openxmlformats.org/officeDocument/2006/relationships/slide" Target="slides/slide5.xml"/><Relationship Id="rId54" Type="http://schemas.openxmlformats.org/officeDocument/2006/relationships/font" Target="fonts/Montserrat-regular.fntdata"/><Relationship Id="rId13" Type="http://schemas.openxmlformats.org/officeDocument/2006/relationships/slide" Target="slides/slide8.xml"/><Relationship Id="rId57" Type="http://schemas.openxmlformats.org/officeDocument/2006/relationships/font" Target="fonts/Montserrat-boldItalic.fntdata"/><Relationship Id="rId12" Type="http://schemas.openxmlformats.org/officeDocument/2006/relationships/slide" Target="slides/slide7.xml"/><Relationship Id="rId56" Type="http://schemas.openxmlformats.org/officeDocument/2006/relationships/font" Target="fonts/Montserrat-italic.fntdata"/><Relationship Id="rId15" Type="http://schemas.openxmlformats.org/officeDocument/2006/relationships/slide" Target="slides/slide10.xml"/><Relationship Id="rId59" Type="http://schemas.openxmlformats.org/officeDocument/2006/relationships/font" Target="fonts/Lato-bold.fntdata"/><Relationship Id="rId14" Type="http://schemas.openxmlformats.org/officeDocument/2006/relationships/slide" Target="slides/slide9.xml"/><Relationship Id="rId58" Type="http://schemas.openxmlformats.org/officeDocument/2006/relationships/font" Target="fonts/La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f3755186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f3755186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0f24eb590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0f24eb590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1140122c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1140122c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1140122c5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1140122c5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1140122c5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1140122c5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0f24eb590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0f24eb590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0f24eb590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0f24eb590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0f24eb590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0f24eb590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0f24eb590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0f24eb590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0f24eb590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0f24eb590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0f24eb590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0f24eb590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0f24eb590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0f24eb590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0f24eb590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0f24eb590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0f24eb590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0f24eb590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0f24eb590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0f24eb590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0f24eb590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0f24eb590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0f24eb590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0f24eb590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0f24eb590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0f24eb590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0f24eb590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0f24eb590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0f24eb590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0f24eb590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0f24eb590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0f24eb590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0f24eb590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0f24eb590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0f24eb590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0f24eb590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0f24eb590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0f24eb590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0f24eb590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0f24eb590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0f24eb590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0f24eb590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0f24eb590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0f24eb590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0f75d3c8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0f75d3c8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0f75d3c82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0f75d3c82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0f75d3c82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0f75d3c82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0f24eb590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0f24eb590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0f75d3c82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0f75d3c82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1140122c5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1140122c5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0f75d3c82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0f75d3c82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1140122c5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1140122c5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0f24eb590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0f24eb590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0f24eb590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0f24eb590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0f24eb590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0f24eb590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1140122c5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1140122c5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0f24eb590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0f24eb590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0f24eb590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0f24eb590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0f24eb590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0f24eb590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0f24eb590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0f24eb590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f362be48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f362be48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Junk-Broker System</a:t>
            </a:r>
            <a:endParaRPr/>
          </a:p>
        </p:txBody>
      </p:sp>
      <p:sp>
        <p:nvSpPr>
          <p:cNvPr id="229" name="Google Shape;229;p17"/>
          <p:cNvSpPr txBox="1"/>
          <p:nvPr>
            <p:ph idx="1" type="subTitle"/>
          </p:nvPr>
        </p:nvSpPr>
        <p:spPr>
          <a:xfrm>
            <a:off x="5083950" y="3499725"/>
            <a:ext cx="3470700" cy="1039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Anthony Redamonti</a:t>
            </a:r>
            <a:br>
              <a:rPr lang="en-GB"/>
            </a:br>
            <a:r>
              <a:rPr lang="en-GB"/>
              <a:t>Michael Peña</a:t>
            </a:r>
            <a:br>
              <a:rPr lang="en-GB"/>
            </a:br>
            <a:r>
              <a:rPr lang="en-GB"/>
              <a:t>Clayton Colson</a:t>
            </a:r>
            <a:br>
              <a:rPr lang="en-GB"/>
            </a:br>
            <a:r>
              <a:rPr lang="en-GB"/>
              <a:t>Kenneth Chalupa</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6"/>
          <p:cNvSpPr txBox="1"/>
          <p:nvPr>
            <p:ph idx="1" type="body"/>
          </p:nvPr>
        </p:nvSpPr>
        <p:spPr>
          <a:xfrm>
            <a:off x="1271275" y="1013850"/>
            <a:ext cx="7038900" cy="3900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Priority 6: Metrics Collection and Notifications</a:t>
            </a:r>
            <a:endParaRPr sz="1500"/>
          </a:p>
          <a:p>
            <a:pPr indent="-311150" lvl="1" marL="914400" rtl="0" algn="l">
              <a:spcBef>
                <a:spcPts val="0"/>
              </a:spcBef>
              <a:spcAft>
                <a:spcPts val="0"/>
              </a:spcAft>
              <a:buSzPts val="1300"/>
              <a:buChar char="○"/>
            </a:pPr>
            <a:r>
              <a:rPr lang="en-GB" sz="1300"/>
              <a:t>UR7 -&gt; SR7.1, SR7.2 (Buyers can access interest level metrics of listings)</a:t>
            </a:r>
            <a:endParaRPr sz="1300"/>
          </a:p>
          <a:p>
            <a:pPr indent="-311150" lvl="1" marL="914400" rtl="0" algn="l">
              <a:spcBef>
                <a:spcPts val="0"/>
              </a:spcBef>
              <a:spcAft>
                <a:spcPts val="0"/>
              </a:spcAft>
              <a:buSzPts val="1300"/>
              <a:buChar char="○"/>
            </a:pPr>
            <a:r>
              <a:rPr lang="en-GB" sz="1300"/>
              <a:t>UR10 -&gt;  SR10.1, SR10.2 (Users can mark listings as ‘Favorite’)</a:t>
            </a:r>
            <a:endParaRPr sz="1300"/>
          </a:p>
          <a:p>
            <a:pPr indent="-311150" lvl="1" marL="914400" rtl="0" algn="l">
              <a:spcBef>
                <a:spcPts val="0"/>
              </a:spcBef>
              <a:spcAft>
                <a:spcPts val="0"/>
              </a:spcAft>
              <a:buSzPts val="1300"/>
              <a:buChar char="○"/>
            </a:pPr>
            <a:r>
              <a:rPr lang="en-GB" sz="1300"/>
              <a:t>UR11 -&gt; SR11.1, SR11.2, SR11.3 (Listing change notifications)</a:t>
            </a:r>
            <a:endParaRPr sz="1300"/>
          </a:p>
          <a:p>
            <a:pPr indent="-323850" lvl="0" marL="457200" rtl="0" algn="l">
              <a:spcBef>
                <a:spcPts val="0"/>
              </a:spcBef>
              <a:spcAft>
                <a:spcPts val="0"/>
              </a:spcAft>
              <a:buSzPts val="1500"/>
              <a:buChar char="●"/>
            </a:pPr>
            <a:r>
              <a:rPr lang="en-GB" sz="1500"/>
              <a:t>Priority 7: Availability and Accessibility </a:t>
            </a:r>
            <a:endParaRPr sz="1500"/>
          </a:p>
          <a:p>
            <a:pPr indent="-311150" lvl="1" marL="914400" rtl="0" algn="l">
              <a:spcBef>
                <a:spcPts val="0"/>
              </a:spcBef>
              <a:spcAft>
                <a:spcPts val="0"/>
              </a:spcAft>
              <a:buSzPts val="1300"/>
              <a:buChar char="○"/>
            </a:pPr>
            <a:r>
              <a:rPr lang="en-GB" sz="1300"/>
              <a:t>UR16 -&gt; SR16.1, SR16.2, SR16.3, SR16.4 (Functionality must match increasing demand)</a:t>
            </a:r>
            <a:endParaRPr sz="1300"/>
          </a:p>
          <a:p>
            <a:pPr indent="-311150" lvl="1" marL="914400" rtl="0" algn="l">
              <a:spcBef>
                <a:spcPts val="0"/>
              </a:spcBef>
              <a:spcAft>
                <a:spcPts val="0"/>
              </a:spcAft>
              <a:buSzPts val="1300"/>
              <a:buChar char="○"/>
            </a:pPr>
            <a:r>
              <a:rPr lang="en-GB" sz="1300"/>
              <a:t>UR5 -&gt; SR5.1, SR5.2, SR5.3, SR5.4, SR5.5 (W3c Web Accessibility Standards to user)</a:t>
            </a:r>
            <a:endParaRPr sz="1300"/>
          </a:p>
          <a:p>
            <a:pPr indent="0" lvl="0" marL="914400" rtl="0" algn="l">
              <a:spcBef>
                <a:spcPts val="1600"/>
              </a:spcBef>
              <a:spcAft>
                <a:spcPts val="1600"/>
              </a:spcAft>
              <a:buNone/>
            </a:pPr>
            <a:r>
              <a:rPr lang="en-GB" sz="1100"/>
              <a:t> </a:t>
            </a:r>
            <a:endParaRPr sz="1100"/>
          </a:p>
        </p:txBody>
      </p:sp>
      <p:sp>
        <p:nvSpPr>
          <p:cNvPr id="288" name="Google Shape;288;p26"/>
          <p:cNvSpPr txBox="1"/>
          <p:nvPr>
            <p:ph type="title"/>
          </p:nvPr>
        </p:nvSpPr>
        <p:spPr>
          <a:xfrm>
            <a:off x="1297500" y="393750"/>
            <a:ext cx="7038900" cy="62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Priorities of User &amp; System Requirements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Requirement 1: Account Creation</a:t>
            </a:r>
            <a:endParaRPr/>
          </a:p>
        </p:txBody>
      </p:sp>
      <p:sp>
        <p:nvSpPr>
          <p:cNvPr id="294" name="Google Shape;294;p27"/>
          <p:cNvSpPr txBox="1"/>
          <p:nvPr>
            <p:ph idx="1" type="body"/>
          </p:nvPr>
        </p:nvSpPr>
        <p:spPr>
          <a:xfrm>
            <a:off x="1297500" y="1026800"/>
            <a:ext cx="7038900" cy="3604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UR1. The Junk-Broker system shall allow anonymous users to create an account with the following roles to later be used securely:</a:t>
            </a:r>
            <a:endParaRPr sz="1600"/>
          </a:p>
          <a:p>
            <a:pPr indent="0" lvl="0" marL="457200" rtl="0" algn="l">
              <a:spcBef>
                <a:spcPts val="1600"/>
              </a:spcBef>
              <a:spcAft>
                <a:spcPts val="0"/>
              </a:spcAft>
              <a:buNone/>
            </a:pPr>
            <a:r>
              <a:rPr lang="en-GB" sz="1600"/>
              <a:t>•	UR1.1: Buyer Rol</a:t>
            </a:r>
            <a:r>
              <a:rPr lang="en-GB" sz="1600"/>
              <a:t>e</a:t>
            </a:r>
            <a:endParaRPr sz="1600"/>
          </a:p>
          <a:p>
            <a:pPr indent="0" lvl="0" marL="457200" rtl="0" algn="l">
              <a:spcBef>
                <a:spcPts val="1600"/>
              </a:spcBef>
              <a:spcAft>
                <a:spcPts val="0"/>
              </a:spcAft>
              <a:buNone/>
            </a:pPr>
            <a:r>
              <a:rPr lang="en-GB" sz="1600"/>
              <a:t>•	</a:t>
            </a:r>
            <a:r>
              <a:rPr lang="en-GB" sz="1600"/>
              <a:t>UR1.2: Seller Role</a:t>
            </a:r>
            <a:endParaRPr sz="1600"/>
          </a:p>
          <a:p>
            <a:pPr indent="0" lvl="0" marL="457200" rtl="0" algn="l">
              <a:spcBef>
                <a:spcPts val="1600"/>
              </a:spcBef>
              <a:spcAft>
                <a:spcPts val="1600"/>
              </a:spcAft>
              <a:buNone/>
            </a:pPr>
            <a:r>
              <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 1: Account Creation</a:t>
            </a:r>
            <a:endParaRPr/>
          </a:p>
        </p:txBody>
      </p:sp>
      <p:sp>
        <p:nvSpPr>
          <p:cNvPr id="300" name="Google Shape;300;p28"/>
          <p:cNvSpPr txBox="1"/>
          <p:nvPr>
            <p:ph idx="1" type="body"/>
          </p:nvPr>
        </p:nvSpPr>
        <p:spPr>
          <a:xfrm>
            <a:off x="1297500" y="992275"/>
            <a:ext cx="7038900" cy="3486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SR1: </a:t>
            </a:r>
            <a:r>
              <a:rPr lang="en-GB" sz="1600"/>
              <a:t>When a user creates an account in the Junk-Broker system, their information and role shall be securely stored in an encrypted database.</a:t>
            </a:r>
            <a:endParaRPr sz="1600"/>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Requirement 2: Buyer/Seller Actions</a:t>
            </a:r>
            <a:endParaRPr/>
          </a:p>
        </p:txBody>
      </p:sp>
      <p:sp>
        <p:nvSpPr>
          <p:cNvPr id="306" name="Google Shape;306;p29"/>
          <p:cNvSpPr txBox="1"/>
          <p:nvPr>
            <p:ph idx="1" type="body"/>
          </p:nvPr>
        </p:nvSpPr>
        <p:spPr>
          <a:xfrm>
            <a:off x="1297500" y="1026800"/>
            <a:ext cx="7038900" cy="36042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SzPts val="1600"/>
              <a:buChar char="●"/>
            </a:pPr>
            <a:r>
              <a:rPr lang="en-GB" sz="1600"/>
              <a:t>UR2. The Junk-Broker shall allow users to log-in, authorizing the option to perform ‘Buyer’ or ‘Seller’ specific role actions.</a:t>
            </a:r>
            <a:endParaRPr sz="1600"/>
          </a:p>
          <a:p>
            <a:pPr indent="0" lvl="0" marL="457200" rtl="0" algn="l">
              <a:spcBef>
                <a:spcPts val="1200"/>
              </a:spcBef>
              <a:spcAft>
                <a:spcPts val="0"/>
              </a:spcAft>
              <a:buNone/>
            </a:pPr>
            <a:r>
              <a:t/>
            </a:r>
            <a:endParaRPr sz="1600"/>
          </a:p>
          <a:p>
            <a:pPr indent="0" lvl="0" marL="457200" rtl="0" algn="l">
              <a:spcBef>
                <a:spcPts val="1600"/>
              </a:spcBef>
              <a:spcAft>
                <a:spcPts val="1600"/>
              </a:spcAft>
              <a:buNone/>
            </a:pPr>
            <a:r>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 2: Buyer/Seller Actions</a:t>
            </a:r>
            <a:endParaRPr/>
          </a:p>
        </p:txBody>
      </p:sp>
      <p:sp>
        <p:nvSpPr>
          <p:cNvPr id="312" name="Google Shape;312;p30"/>
          <p:cNvSpPr txBox="1"/>
          <p:nvPr>
            <p:ph idx="1" type="body"/>
          </p:nvPr>
        </p:nvSpPr>
        <p:spPr>
          <a:xfrm>
            <a:off x="1297500" y="992275"/>
            <a:ext cx="7038900" cy="34866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SzPts val="1600"/>
              <a:buChar char="●"/>
            </a:pPr>
            <a:r>
              <a:rPr lang="en-GB" sz="1600"/>
              <a:t>SR2.1: A unique user Id shall be mappable to the user’s information and role</a:t>
            </a:r>
            <a:endParaRPr sz="1600"/>
          </a:p>
          <a:p>
            <a:pPr indent="-330200" lvl="0" marL="457200" rtl="0" algn="l">
              <a:spcBef>
                <a:spcPts val="0"/>
              </a:spcBef>
              <a:spcAft>
                <a:spcPts val="0"/>
              </a:spcAft>
              <a:buSzPts val="1600"/>
              <a:buChar char="●"/>
            </a:pPr>
            <a:r>
              <a:rPr lang="en-GB" sz="1600"/>
              <a:t>SR2.2: Users shall not have the ability to change their roles or have any access to their role assignment</a:t>
            </a:r>
            <a:endParaRPr sz="1600"/>
          </a:p>
          <a:p>
            <a:pPr indent="-330200" lvl="0" marL="457200" rtl="0" algn="l">
              <a:spcBef>
                <a:spcPts val="0"/>
              </a:spcBef>
              <a:spcAft>
                <a:spcPts val="0"/>
              </a:spcAft>
              <a:buSzPts val="1600"/>
              <a:buChar char="●"/>
            </a:pPr>
            <a:r>
              <a:rPr lang="en-GB" sz="1600"/>
              <a:t>SR2.3: Each user shall be only allowed 1 role assignment: either ‘Buyer’ or ‘Seller’</a:t>
            </a:r>
            <a:endParaRPr sz="1600"/>
          </a:p>
          <a:p>
            <a:pPr indent="0" lvl="0" marL="0" rtl="0" algn="l">
              <a:spcBef>
                <a:spcPts val="12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1"/>
          <p:cNvSpPr txBox="1"/>
          <p:nvPr>
            <p:ph type="title"/>
          </p:nvPr>
        </p:nvSpPr>
        <p:spPr>
          <a:xfrm>
            <a:off x="1297500" y="393750"/>
            <a:ext cx="7223700" cy="6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Requirement 3: Filtering the Search</a:t>
            </a:r>
            <a:endParaRPr/>
          </a:p>
        </p:txBody>
      </p:sp>
      <p:sp>
        <p:nvSpPr>
          <p:cNvPr id="318" name="Google Shape;318;p31"/>
          <p:cNvSpPr txBox="1"/>
          <p:nvPr>
            <p:ph idx="1" type="body"/>
          </p:nvPr>
        </p:nvSpPr>
        <p:spPr>
          <a:xfrm>
            <a:off x="1297500" y="1024350"/>
            <a:ext cx="7038900" cy="3454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UR3. The system shall include filters that the buyers can use to filter merchandise from multiple sellers. The filters shall be as follows:</a:t>
            </a:r>
            <a:endParaRPr sz="1700"/>
          </a:p>
          <a:p>
            <a:pPr indent="-323850" lvl="1" marL="914400" rtl="0" algn="l">
              <a:spcBef>
                <a:spcPts val="0"/>
              </a:spcBef>
              <a:spcAft>
                <a:spcPts val="0"/>
              </a:spcAft>
              <a:buSzPts val="1500"/>
              <a:buChar char="○"/>
            </a:pPr>
            <a:r>
              <a:rPr lang="en-GB" sz="1500"/>
              <a:t>Price</a:t>
            </a:r>
            <a:endParaRPr sz="1500"/>
          </a:p>
          <a:p>
            <a:pPr indent="-323850" lvl="1" marL="914400" rtl="0" algn="l">
              <a:spcBef>
                <a:spcPts val="0"/>
              </a:spcBef>
              <a:spcAft>
                <a:spcPts val="0"/>
              </a:spcAft>
              <a:buSzPts val="1500"/>
              <a:buChar char="○"/>
            </a:pPr>
            <a:r>
              <a:rPr lang="en-GB" sz="1500"/>
              <a:t>Location</a:t>
            </a:r>
            <a:endParaRPr sz="1500"/>
          </a:p>
          <a:p>
            <a:pPr indent="-323850" lvl="1" marL="914400" rtl="0" algn="l">
              <a:spcBef>
                <a:spcPts val="0"/>
              </a:spcBef>
              <a:spcAft>
                <a:spcPts val="0"/>
              </a:spcAft>
              <a:buSzPts val="1500"/>
              <a:buChar char="○"/>
            </a:pPr>
            <a:r>
              <a:rPr lang="en-GB" sz="1500"/>
              <a:t>Vehicle Type</a:t>
            </a:r>
            <a:endParaRPr sz="1500"/>
          </a:p>
          <a:p>
            <a:pPr indent="-323850" lvl="1" marL="914400" rtl="0" algn="l">
              <a:spcBef>
                <a:spcPts val="0"/>
              </a:spcBef>
              <a:spcAft>
                <a:spcPts val="0"/>
              </a:spcAft>
              <a:buSzPts val="1500"/>
              <a:buChar char="○"/>
            </a:pPr>
            <a:r>
              <a:rPr lang="en-GB" sz="1500"/>
              <a:t>Make</a:t>
            </a:r>
            <a:endParaRPr sz="1500"/>
          </a:p>
          <a:p>
            <a:pPr indent="-323850" lvl="1" marL="914400" rtl="0" algn="l">
              <a:spcBef>
                <a:spcPts val="0"/>
              </a:spcBef>
              <a:spcAft>
                <a:spcPts val="0"/>
              </a:spcAft>
              <a:buSzPts val="1500"/>
              <a:buChar char="○"/>
            </a:pPr>
            <a:r>
              <a:rPr lang="en-GB" sz="1500"/>
              <a:t>Model</a:t>
            </a:r>
            <a:endParaRPr sz="1500"/>
          </a:p>
          <a:p>
            <a:pPr indent="-323850" lvl="1" marL="914400" rtl="0" algn="l">
              <a:spcBef>
                <a:spcPts val="0"/>
              </a:spcBef>
              <a:spcAft>
                <a:spcPts val="0"/>
              </a:spcAft>
              <a:buSzPts val="1500"/>
              <a:buChar char="○"/>
            </a:pPr>
            <a:r>
              <a:rPr lang="en-GB" sz="1500"/>
              <a:t>Year</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 3: Filtering the Search</a:t>
            </a:r>
            <a:endParaRPr/>
          </a:p>
        </p:txBody>
      </p:sp>
      <p:sp>
        <p:nvSpPr>
          <p:cNvPr id="324" name="Google Shape;324;p32"/>
          <p:cNvSpPr txBox="1"/>
          <p:nvPr>
            <p:ph idx="1" type="body"/>
          </p:nvPr>
        </p:nvSpPr>
        <p:spPr>
          <a:xfrm>
            <a:off x="1297500" y="946050"/>
            <a:ext cx="7038900" cy="3978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SR3.1: By default when no filters are selected, the listings should be sorted by location within 20 miles of the buyer</a:t>
            </a:r>
            <a:endParaRPr sz="1500"/>
          </a:p>
          <a:p>
            <a:pPr indent="-323850" lvl="0" marL="457200" rtl="0" algn="l">
              <a:spcBef>
                <a:spcPts val="0"/>
              </a:spcBef>
              <a:spcAft>
                <a:spcPts val="0"/>
              </a:spcAft>
              <a:buSzPts val="1500"/>
              <a:buChar char="●"/>
            </a:pPr>
            <a:r>
              <a:rPr lang="en-GB" sz="1500"/>
              <a:t>SR3.2: There shall be a filter feature, that when activated, provides accessibility to all the filters described in UR3. </a:t>
            </a:r>
            <a:endParaRPr sz="1500"/>
          </a:p>
          <a:p>
            <a:pPr indent="-323850" lvl="1" marL="914400" rtl="0" algn="l">
              <a:spcBef>
                <a:spcPts val="0"/>
              </a:spcBef>
              <a:spcAft>
                <a:spcPts val="0"/>
              </a:spcAft>
              <a:buSzPts val="1500"/>
              <a:buChar char="○"/>
            </a:pPr>
            <a:r>
              <a:rPr lang="en-GB" sz="1500"/>
              <a:t>SR3.2.1: The settings for each filter shall be accessible from the filter feature</a:t>
            </a:r>
            <a:endParaRPr sz="1500"/>
          </a:p>
          <a:p>
            <a:pPr indent="-323850" lvl="1" marL="914400" rtl="0" algn="l">
              <a:spcBef>
                <a:spcPts val="0"/>
              </a:spcBef>
              <a:spcAft>
                <a:spcPts val="0"/>
              </a:spcAft>
              <a:buSzPts val="1500"/>
              <a:buChar char="○"/>
            </a:pPr>
            <a:r>
              <a:rPr lang="en-GB" sz="1500"/>
              <a:t>SR3.2.2: The filter feature shall have the ability to clear all filters in use and the ability to apply the filters to the listings</a:t>
            </a:r>
            <a:endParaRPr sz="1500"/>
          </a:p>
          <a:p>
            <a:pPr indent="-323850" lvl="1" marL="914400" rtl="0" algn="l">
              <a:spcBef>
                <a:spcPts val="0"/>
              </a:spcBef>
              <a:spcAft>
                <a:spcPts val="0"/>
              </a:spcAft>
              <a:buSzPts val="1500"/>
              <a:buChar char="○"/>
            </a:pPr>
            <a:r>
              <a:rPr lang="en-GB" sz="1500"/>
              <a:t>SR3.2.3: The feature shall also allow the user to return to viewing active listings</a:t>
            </a:r>
            <a:endParaRPr sz="1500"/>
          </a:p>
          <a:p>
            <a:pPr indent="-323850" lvl="0" marL="457200" rtl="0" algn="l">
              <a:spcBef>
                <a:spcPts val="0"/>
              </a:spcBef>
              <a:spcAft>
                <a:spcPts val="0"/>
              </a:spcAft>
              <a:buSzPts val="1500"/>
              <a:buChar char="●"/>
            </a:pPr>
            <a:r>
              <a:rPr lang="en-GB" sz="1500"/>
              <a:t>SR3.3: Each filter setting in the filter feature shall have three features:</a:t>
            </a:r>
            <a:endParaRPr sz="1500"/>
          </a:p>
          <a:p>
            <a:pPr indent="-311150" lvl="1" marL="914400" rtl="0" algn="l">
              <a:spcBef>
                <a:spcPts val="0"/>
              </a:spcBef>
              <a:spcAft>
                <a:spcPts val="0"/>
              </a:spcAft>
              <a:buSzPts val="1300"/>
              <a:buChar char="○"/>
            </a:pPr>
            <a:r>
              <a:rPr lang="en-GB" sz="1300"/>
              <a:t>SR3.3.1: The ability to return to the main filter feature without saving the changes to the filter</a:t>
            </a:r>
            <a:endParaRPr sz="1300"/>
          </a:p>
          <a:p>
            <a:pPr indent="-311150" lvl="1" marL="914400" rtl="0" algn="l">
              <a:spcBef>
                <a:spcPts val="0"/>
              </a:spcBef>
              <a:spcAft>
                <a:spcPts val="0"/>
              </a:spcAft>
              <a:buSzPts val="1300"/>
              <a:buChar char="○"/>
            </a:pPr>
            <a:r>
              <a:rPr lang="en-GB" sz="1300"/>
              <a:t>SR3.3.2: The ability to reset the specified filter setting</a:t>
            </a:r>
            <a:endParaRPr sz="1300"/>
          </a:p>
          <a:p>
            <a:pPr indent="-311150" lvl="1" marL="914400" rtl="0" algn="l">
              <a:spcBef>
                <a:spcPts val="0"/>
              </a:spcBef>
              <a:spcAft>
                <a:spcPts val="0"/>
              </a:spcAft>
              <a:buSzPts val="1300"/>
              <a:buChar char="○"/>
            </a:pPr>
            <a:r>
              <a:rPr lang="en-GB" sz="1300"/>
              <a:t>SR3.3.3: The ability to save the specified filter setting</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 3: Filtering the Search (continued)</a:t>
            </a:r>
            <a:endParaRPr/>
          </a:p>
        </p:txBody>
      </p:sp>
      <p:sp>
        <p:nvSpPr>
          <p:cNvPr id="330" name="Google Shape;330;p33"/>
          <p:cNvSpPr txBox="1"/>
          <p:nvPr>
            <p:ph idx="1" type="body"/>
          </p:nvPr>
        </p:nvSpPr>
        <p:spPr>
          <a:xfrm>
            <a:off x="1297500" y="1292525"/>
            <a:ext cx="7038900" cy="3632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SR3.4: The vehicle type filter setting shall allow the user to select one or more of the following vehicle type options: </a:t>
            </a:r>
            <a:endParaRPr sz="1500"/>
          </a:p>
          <a:p>
            <a:pPr indent="-323850" lvl="1" marL="914400" rtl="0" algn="l">
              <a:spcBef>
                <a:spcPts val="0"/>
              </a:spcBef>
              <a:spcAft>
                <a:spcPts val="0"/>
              </a:spcAft>
              <a:buSzPts val="1500"/>
              <a:buChar char="○"/>
            </a:pPr>
            <a:r>
              <a:rPr lang="en-GB" sz="1500"/>
              <a:t>Cars</a:t>
            </a:r>
            <a:endParaRPr sz="1500"/>
          </a:p>
          <a:p>
            <a:pPr indent="-323850" lvl="1" marL="914400" rtl="0" algn="l">
              <a:spcBef>
                <a:spcPts val="0"/>
              </a:spcBef>
              <a:spcAft>
                <a:spcPts val="0"/>
              </a:spcAft>
              <a:buSzPts val="1500"/>
              <a:buChar char="○"/>
            </a:pPr>
            <a:r>
              <a:rPr lang="en-GB" sz="1500"/>
              <a:t>Trucks </a:t>
            </a:r>
            <a:endParaRPr sz="1500"/>
          </a:p>
          <a:p>
            <a:pPr indent="-323850" lvl="1" marL="914400" rtl="0" algn="l">
              <a:spcBef>
                <a:spcPts val="0"/>
              </a:spcBef>
              <a:spcAft>
                <a:spcPts val="0"/>
              </a:spcAft>
              <a:buSzPts val="1500"/>
              <a:buChar char="○"/>
            </a:pPr>
            <a:r>
              <a:rPr lang="en-GB" sz="1500"/>
              <a:t>SUV’s </a:t>
            </a:r>
            <a:endParaRPr sz="1500"/>
          </a:p>
          <a:p>
            <a:pPr indent="-323850" lvl="1" marL="914400" rtl="0" algn="l">
              <a:spcBef>
                <a:spcPts val="0"/>
              </a:spcBef>
              <a:spcAft>
                <a:spcPts val="0"/>
              </a:spcAft>
              <a:buSzPts val="1500"/>
              <a:buChar char="○"/>
            </a:pPr>
            <a:r>
              <a:rPr lang="en-GB" sz="1500"/>
              <a:t>Sedans</a:t>
            </a:r>
            <a:endParaRPr sz="1500"/>
          </a:p>
          <a:p>
            <a:pPr indent="-323850" lvl="1" marL="914400" rtl="0" algn="l">
              <a:spcBef>
                <a:spcPts val="0"/>
              </a:spcBef>
              <a:spcAft>
                <a:spcPts val="0"/>
              </a:spcAft>
              <a:buSzPts val="1500"/>
              <a:buChar char="○"/>
            </a:pPr>
            <a:r>
              <a:rPr lang="en-GB" sz="1500"/>
              <a:t>Vans</a:t>
            </a:r>
            <a:endParaRPr sz="1500"/>
          </a:p>
          <a:p>
            <a:pPr indent="-323850" lvl="1" marL="914400" rtl="0" algn="l">
              <a:spcBef>
                <a:spcPts val="0"/>
              </a:spcBef>
              <a:spcAft>
                <a:spcPts val="0"/>
              </a:spcAft>
              <a:buSzPts val="1500"/>
              <a:buChar char="○"/>
            </a:pPr>
            <a:r>
              <a:rPr lang="en-GB" sz="1500"/>
              <a:t>Motorcycles</a:t>
            </a:r>
            <a:endParaRPr sz="1500"/>
          </a:p>
          <a:p>
            <a:pPr indent="-323850" lvl="1" marL="914400" rtl="0" algn="l">
              <a:spcBef>
                <a:spcPts val="0"/>
              </a:spcBef>
              <a:spcAft>
                <a:spcPts val="0"/>
              </a:spcAft>
              <a:buSzPts val="1500"/>
              <a:buChar char="○"/>
            </a:pPr>
            <a:r>
              <a:rPr lang="en-GB" sz="1500"/>
              <a:t>Boats</a:t>
            </a:r>
            <a:endParaRPr sz="1500"/>
          </a:p>
          <a:p>
            <a:pPr indent="-323850" lvl="1" marL="914400" rtl="0" algn="l">
              <a:spcBef>
                <a:spcPts val="0"/>
              </a:spcBef>
              <a:spcAft>
                <a:spcPts val="0"/>
              </a:spcAft>
              <a:buSzPts val="1500"/>
              <a:buChar char="○"/>
            </a:pPr>
            <a:r>
              <a:rPr lang="en-GB" sz="1500"/>
              <a:t>Commercial Vehicles</a:t>
            </a:r>
            <a:endParaRPr sz="1500"/>
          </a:p>
          <a:p>
            <a:pPr indent="-323850" lvl="1" marL="914400" rtl="0" algn="l">
              <a:spcBef>
                <a:spcPts val="0"/>
              </a:spcBef>
              <a:spcAft>
                <a:spcPts val="0"/>
              </a:spcAft>
              <a:buSzPts val="1500"/>
              <a:buChar char="○"/>
            </a:pPr>
            <a:r>
              <a:rPr lang="en-GB" sz="1500"/>
              <a:t>ATV’s</a:t>
            </a:r>
            <a:endParaRPr sz="1500"/>
          </a:p>
          <a:p>
            <a:pPr indent="-323850" lvl="1" marL="914400" rtl="0" algn="l">
              <a:spcBef>
                <a:spcPts val="0"/>
              </a:spcBef>
              <a:spcAft>
                <a:spcPts val="0"/>
              </a:spcAft>
              <a:buSzPts val="1500"/>
              <a:buChar char="○"/>
            </a:pPr>
            <a:r>
              <a:rPr lang="en-GB" sz="1500"/>
              <a:t>Bicycles</a:t>
            </a:r>
            <a:endParaRPr sz="1500"/>
          </a:p>
          <a:p>
            <a:pPr indent="-323850" lvl="1" marL="914400" rtl="0" algn="l">
              <a:spcBef>
                <a:spcPts val="0"/>
              </a:spcBef>
              <a:spcAft>
                <a:spcPts val="0"/>
              </a:spcAft>
              <a:buSzPts val="1500"/>
              <a:buChar char="○"/>
            </a:pPr>
            <a:r>
              <a:rPr lang="en-GB" sz="1500"/>
              <a:t>There will also be an option “any” to select all of these vehicle types</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 3: Filtering the Search (continued)</a:t>
            </a:r>
            <a:endParaRPr/>
          </a:p>
        </p:txBody>
      </p:sp>
      <p:sp>
        <p:nvSpPr>
          <p:cNvPr id="336" name="Google Shape;336;p34"/>
          <p:cNvSpPr txBox="1"/>
          <p:nvPr>
            <p:ph idx="1" type="body"/>
          </p:nvPr>
        </p:nvSpPr>
        <p:spPr>
          <a:xfrm>
            <a:off x="1297500" y="1307850"/>
            <a:ext cx="7038900" cy="3520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SR3.5:  The price filter setting shall prompt the user to enter the minimum and maximum values of the search</a:t>
            </a:r>
            <a:endParaRPr sz="1600"/>
          </a:p>
          <a:p>
            <a:pPr indent="-317500" lvl="1" marL="914400" rtl="0" algn="l">
              <a:spcBef>
                <a:spcPts val="0"/>
              </a:spcBef>
              <a:spcAft>
                <a:spcPts val="0"/>
              </a:spcAft>
              <a:buSzPts val="1400"/>
              <a:buChar char="○"/>
            </a:pPr>
            <a:r>
              <a:rPr lang="en-GB" sz="1400"/>
              <a:t>SR3.5.1: The user shall not be able to enter a minimum or maximum price less than zero</a:t>
            </a:r>
            <a:endParaRPr sz="1400"/>
          </a:p>
          <a:p>
            <a:pPr indent="-317500" lvl="1" marL="914400" rtl="0" algn="l">
              <a:spcBef>
                <a:spcPts val="0"/>
              </a:spcBef>
              <a:spcAft>
                <a:spcPts val="0"/>
              </a:spcAft>
              <a:buSzPts val="1400"/>
              <a:buChar char="○"/>
            </a:pPr>
            <a:r>
              <a:rPr lang="en-GB" sz="1400"/>
              <a:t>SR3.5.2: The user shall not be able to enter a minimum price greater than the maximum price or a maximum price less than the minimum price</a:t>
            </a:r>
            <a:endParaRPr sz="1400"/>
          </a:p>
          <a:p>
            <a:pPr indent="-330200" lvl="0" marL="457200" rtl="0" algn="l">
              <a:spcBef>
                <a:spcPts val="0"/>
              </a:spcBef>
              <a:spcAft>
                <a:spcPts val="0"/>
              </a:spcAft>
              <a:buSzPts val="1600"/>
              <a:buChar char="●"/>
            </a:pPr>
            <a:r>
              <a:rPr lang="en-GB" sz="1600"/>
              <a:t>SR3.6: The location filter setting shall prompt the user to enter a zip code and a search radius in miles originating from the zip code in which to search</a:t>
            </a:r>
            <a:endParaRPr sz="1600"/>
          </a:p>
          <a:p>
            <a:pPr indent="-317500" lvl="1" marL="914400" rtl="0" algn="l">
              <a:spcBef>
                <a:spcPts val="0"/>
              </a:spcBef>
              <a:spcAft>
                <a:spcPts val="0"/>
              </a:spcAft>
              <a:buSzPts val="1400"/>
              <a:buChar char="○"/>
            </a:pPr>
            <a:r>
              <a:rPr lang="en-GB" sz="1400"/>
              <a:t>SR3.6.1: The user shall not be able to enter an unknown or improperly formatted zip code</a:t>
            </a:r>
            <a:endParaRPr sz="1400"/>
          </a:p>
          <a:p>
            <a:pPr indent="-317500" lvl="1" marL="914400" rtl="0" algn="l">
              <a:spcBef>
                <a:spcPts val="0"/>
              </a:spcBef>
              <a:spcAft>
                <a:spcPts val="0"/>
              </a:spcAft>
              <a:buSzPts val="1400"/>
              <a:buChar char="○"/>
            </a:pPr>
            <a:r>
              <a:rPr lang="en-GB" sz="1400"/>
              <a:t>SR3.6.2: The user shall not be able to enter a search radius less than zero miles</a:t>
            </a:r>
            <a:endParaRPr sz="1400"/>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 3: Filtering the Search (continued)</a:t>
            </a:r>
            <a:endParaRPr/>
          </a:p>
        </p:txBody>
      </p:sp>
      <p:sp>
        <p:nvSpPr>
          <p:cNvPr id="342" name="Google Shape;342;p35"/>
          <p:cNvSpPr txBox="1"/>
          <p:nvPr>
            <p:ph idx="1" type="body"/>
          </p:nvPr>
        </p:nvSpPr>
        <p:spPr>
          <a:xfrm>
            <a:off x="1297500" y="1231650"/>
            <a:ext cx="7038900" cy="3617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SR3.7: The Make filter feature shall provide the user with the ability to choose one or more vehicle makes listed among the top 25 most popular vehicle make types. There will also be an option “any” to select all make types</a:t>
            </a:r>
            <a:endParaRPr sz="1400"/>
          </a:p>
          <a:p>
            <a:pPr indent="-317500" lvl="0" marL="457200" rtl="0" algn="l">
              <a:spcBef>
                <a:spcPts val="0"/>
              </a:spcBef>
              <a:spcAft>
                <a:spcPts val="0"/>
              </a:spcAft>
              <a:buSzPts val="1400"/>
              <a:buChar char="●"/>
            </a:pPr>
            <a:r>
              <a:rPr lang="en-GB" sz="1400"/>
              <a:t>SR3.8: The Model filter feature shall provide the user with the ability to choose from all models offered by the vehicle manufacturers selected in the Make filter feature. The user must select at least one vehicle manufacturer in the Make filter feature before using the Model filter feature</a:t>
            </a:r>
            <a:endParaRPr sz="1400"/>
          </a:p>
          <a:p>
            <a:pPr indent="-317500" lvl="1" marL="914400" rtl="0" algn="l">
              <a:spcBef>
                <a:spcPts val="0"/>
              </a:spcBef>
              <a:spcAft>
                <a:spcPts val="0"/>
              </a:spcAft>
              <a:buSzPts val="1400"/>
              <a:buChar char="○"/>
            </a:pPr>
            <a:r>
              <a:rPr lang="en-GB" sz="1400"/>
              <a:t>There will also be an option “any” to select all Model types</a:t>
            </a:r>
            <a:endParaRPr sz="1400"/>
          </a:p>
          <a:p>
            <a:pPr indent="-317500" lvl="0" marL="457200" rtl="0" algn="l">
              <a:spcBef>
                <a:spcPts val="0"/>
              </a:spcBef>
              <a:spcAft>
                <a:spcPts val="0"/>
              </a:spcAft>
              <a:buSzPts val="1400"/>
              <a:buChar char="●"/>
            </a:pPr>
            <a:r>
              <a:rPr lang="en-GB" sz="1400"/>
              <a:t>SR3.9: The Year filter feature shall prompt the user to enter the minimum and maximum years between which the manufacturing date is specified</a:t>
            </a:r>
            <a:endParaRPr sz="1400"/>
          </a:p>
          <a:p>
            <a:pPr indent="-317500" lvl="1" marL="914400" rtl="0" algn="l">
              <a:spcBef>
                <a:spcPts val="0"/>
              </a:spcBef>
              <a:spcAft>
                <a:spcPts val="0"/>
              </a:spcAft>
              <a:buSzPts val="1400"/>
              <a:buChar char="○"/>
            </a:pPr>
            <a:r>
              <a:rPr lang="en-GB" sz="1400"/>
              <a:t>SR3.9.1: The user shall not be able to enter a minimum or maximum year less than zero</a:t>
            </a:r>
            <a:endParaRPr sz="1400"/>
          </a:p>
          <a:p>
            <a:pPr indent="-317500" lvl="1" marL="914400" rtl="0" algn="l">
              <a:spcBef>
                <a:spcPts val="0"/>
              </a:spcBef>
              <a:spcAft>
                <a:spcPts val="0"/>
              </a:spcAft>
              <a:buSzPts val="1400"/>
              <a:buChar char="○"/>
            </a:pPr>
            <a:r>
              <a:rPr lang="en-GB" sz="1400"/>
              <a:t>SR3.9.2: The user shall not be able to enter a minimum year greater than the maximum year or a maximum year less than the minimum year</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a Junkyard?</a:t>
            </a:r>
            <a:endParaRPr/>
          </a:p>
        </p:txBody>
      </p:sp>
      <p:sp>
        <p:nvSpPr>
          <p:cNvPr id="235" name="Google Shape;235;p18"/>
          <p:cNvSpPr txBox="1"/>
          <p:nvPr>
            <p:ph idx="1" type="body"/>
          </p:nvPr>
        </p:nvSpPr>
        <p:spPr>
          <a:xfrm>
            <a:off x="1297500" y="1034150"/>
            <a:ext cx="7330800" cy="18549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Font typeface="Arial"/>
              <a:buChar char="●"/>
            </a:pPr>
            <a:r>
              <a:rPr lang="en-GB" sz="1900">
                <a:latin typeface="Arial"/>
                <a:ea typeface="Arial"/>
                <a:cs typeface="Arial"/>
                <a:sym typeface="Arial"/>
              </a:rPr>
              <a:t>Yards that c</a:t>
            </a:r>
            <a:r>
              <a:rPr lang="en-GB" sz="1900">
                <a:latin typeface="Arial"/>
                <a:ea typeface="Arial"/>
                <a:cs typeface="Arial"/>
                <a:sym typeface="Arial"/>
              </a:rPr>
              <a:t>ontain large quantities of scrap metal</a:t>
            </a:r>
            <a:endParaRPr sz="1900">
              <a:latin typeface="Arial"/>
              <a:ea typeface="Arial"/>
              <a:cs typeface="Arial"/>
              <a:sym typeface="Arial"/>
            </a:endParaRPr>
          </a:p>
          <a:p>
            <a:pPr indent="-349250" lvl="0" marL="457200" rtl="0" algn="l">
              <a:spcBef>
                <a:spcPts val="0"/>
              </a:spcBef>
              <a:spcAft>
                <a:spcPts val="0"/>
              </a:spcAft>
              <a:buSzPts val="1900"/>
              <a:buFont typeface="Arial"/>
              <a:buChar char="●"/>
            </a:pPr>
            <a:r>
              <a:rPr lang="en-GB" sz="1900">
                <a:latin typeface="Arial"/>
                <a:ea typeface="Arial"/>
                <a:cs typeface="Arial"/>
                <a:sym typeface="Arial"/>
              </a:rPr>
              <a:t>Many specialize in storing nonfunctional or damaged vehicles, such as cars, trucks, SUV’s, motorcycles, boats, ATV’s, and other commercial types</a:t>
            </a:r>
            <a:endParaRPr sz="1900">
              <a:latin typeface="Arial"/>
              <a:ea typeface="Arial"/>
              <a:cs typeface="Arial"/>
              <a:sym typeface="Arial"/>
            </a:endParaRPr>
          </a:p>
          <a:p>
            <a:pPr indent="-349250" lvl="0" marL="457200" rtl="0" algn="l">
              <a:spcBef>
                <a:spcPts val="0"/>
              </a:spcBef>
              <a:spcAft>
                <a:spcPts val="0"/>
              </a:spcAft>
              <a:buSzPts val="1900"/>
              <a:buFont typeface="Arial"/>
              <a:buChar char="●"/>
            </a:pPr>
            <a:r>
              <a:rPr lang="en-GB" sz="1900">
                <a:latin typeface="Arial"/>
                <a:ea typeface="Arial"/>
                <a:cs typeface="Arial"/>
                <a:sym typeface="Arial"/>
              </a:rPr>
              <a:t>Functional vehicular parts are sold at a discounted rate</a:t>
            </a:r>
            <a:endParaRPr sz="1900">
              <a:latin typeface="Arial"/>
              <a:ea typeface="Arial"/>
              <a:cs typeface="Arial"/>
              <a:sym typeface="Arial"/>
            </a:endParaRPr>
          </a:p>
          <a:p>
            <a:pPr indent="0" lvl="0" marL="0" rtl="0" algn="l">
              <a:spcBef>
                <a:spcPts val="0"/>
              </a:spcBef>
              <a:spcAft>
                <a:spcPts val="1600"/>
              </a:spcAft>
              <a:buNone/>
            </a:pPr>
            <a:r>
              <a:t/>
            </a:r>
            <a:endParaRPr/>
          </a:p>
        </p:txBody>
      </p:sp>
      <p:pic>
        <p:nvPicPr>
          <p:cNvPr id="236" name="Google Shape;236;p18"/>
          <p:cNvPicPr preferRelativeResize="0"/>
          <p:nvPr/>
        </p:nvPicPr>
        <p:blipFill>
          <a:blip r:embed="rId3">
            <a:alphaModFix/>
          </a:blip>
          <a:stretch>
            <a:fillRect/>
          </a:stretch>
        </p:blipFill>
        <p:spPr>
          <a:xfrm>
            <a:off x="2319200" y="2889050"/>
            <a:ext cx="4367981" cy="2121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6"/>
          <p:cNvSpPr txBox="1"/>
          <p:nvPr>
            <p:ph type="title"/>
          </p:nvPr>
        </p:nvSpPr>
        <p:spPr>
          <a:xfrm>
            <a:off x="1297500" y="393750"/>
            <a:ext cx="7038900" cy="5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Requirement 4: Accessibility</a:t>
            </a:r>
            <a:endParaRPr/>
          </a:p>
        </p:txBody>
      </p:sp>
      <p:sp>
        <p:nvSpPr>
          <p:cNvPr id="348" name="Google Shape;348;p36"/>
          <p:cNvSpPr txBox="1"/>
          <p:nvPr>
            <p:ph idx="1" type="body"/>
          </p:nvPr>
        </p:nvSpPr>
        <p:spPr>
          <a:xfrm>
            <a:off x="1297500" y="1099425"/>
            <a:ext cx="7038900" cy="3379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UR4. The junk-broker system shall be accessible from the most common browsers and devices</a:t>
            </a:r>
            <a:endParaRPr sz="1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7"/>
          <p:cNvSpPr txBox="1"/>
          <p:nvPr>
            <p:ph type="title"/>
          </p:nvPr>
        </p:nvSpPr>
        <p:spPr>
          <a:xfrm>
            <a:off x="1297500" y="393750"/>
            <a:ext cx="7038900" cy="5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 4: Accessibility </a:t>
            </a:r>
            <a:endParaRPr/>
          </a:p>
        </p:txBody>
      </p:sp>
      <p:sp>
        <p:nvSpPr>
          <p:cNvPr id="354" name="Google Shape;354;p37"/>
          <p:cNvSpPr txBox="1"/>
          <p:nvPr>
            <p:ph idx="1" type="body"/>
          </p:nvPr>
        </p:nvSpPr>
        <p:spPr>
          <a:xfrm>
            <a:off x="1297500" y="1110150"/>
            <a:ext cx="7038900" cy="3368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SR4.1: The junk-broker front-end Graphical User Interface (GUI) will be optimized for the platform rendering it (desktop / mobile)</a:t>
            </a:r>
            <a:endParaRPr sz="1600"/>
          </a:p>
          <a:p>
            <a:pPr indent="-330200" lvl="0" marL="457200" rtl="0" algn="l">
              <a:spcBef>
                <a:spcPts val="0"/>
              </a:spcBef>
              <a:spcAft>
                <a:spcPts val="0"/>
              </a:spcAft>
              <a:buSzPts val="1600"/>
              <a:buChar char="●"/>
            </a:pPr>
            <a:r>
              <a:rPr lang="en-GB" sz="1600"/>
              <a:t>SR4.2: The desktop view will be the primary means of control and interaction</a:t>
            </a:r>
            <a:endParaRPr sz="1600"/>
          </a:p>
          <a:p>
            <a:pPr indent="-330200" lvl="0" marL="457200" rtl="0" algn="l">
              <a:spcBef>
                <a:spcPts val="0"/>
              </a:spcBef>
              <a:spcAft>
                <a:spcPts val="0"/>
              </a:spcAft>
              <a:buSzPts val="1600"/>
              <a:buChar char="●"/>
            </a:pPr>
            <a:r>
              <a:rPr lang="en-GB" sz="1600"/>
              <a:t>SR4.3: Mobile will make use of orientation and have a reduced but specific feature set</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Requirement 5: Standards</a:t>
            </a:r>
            <a:endParaRPr/>
          </a:p>
        </p:txBody>
      </p:sp>
      <p:sp>
        <p:nvSpPr>
          <p:cNvPr id="360" name="Google Shape;360;p38"/>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UR5. The junk-broker system shall follow industry-based design standards and guidelines</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 5: Standards</a:t>
            </a:r>
            <a:endParaRPr/>
          </a:p>
        </p:txBody>
      </p:sp>
      <p:sp>
        <p:nvSpPr>
          <p:cNvPr id="366" name="Google Shape;366;p39"/>
          <p:cNvSpPr txBox="1"/>
          <p:nvPr>
            <p:ph idx="1" type="body"/>
          </p:nvPr>
        </p:nvSpPr>
        <p:spPr>
          <a:xfrm>
            <a:off x="1297500" y="1002975"/>
            <a:ext cx="7038900" cy="334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SR5.1: The junk-broker front-end GUI shall incorporate W3C’s Web Accessibility Initiative - Web Content Accessibility Guidelines (WCAG) design principles</a:t>
            </a:r>
            <a:endParaRPr sz="1800"/>
          </a:p>
          <a:p>
            <a:pPr indent="-342900" lvl="0" marL="457200" rtl="0" algn="l">
              <a:spcBef>
                <a:spcPts val="0"/>
              </a:spcBef>
              <a:spcAft>
                <a:spcPts val="0"/>
              </a:spcAft>
              <a:buSzPts val="1800"/>
              <a:buChar char="●"/>
            </a:pPr>
            <a:r>
              <a:rPr lang="en-GB" sz="1800"/>
              <a:t>SR5.2: The GUI will be perceivable:</a:t>
            </a:r>
            <a:endParaRPr sz="1800"/>
          </a:p>
          <a:p>
            <a:pPr indent="-330200" lvl="1" marL="914400" rtl="0" algn="l">
              <a:spcBef>
                <a:spcPts val="0"/>
              </a:spcBef>
              <a:spcAft>
                <a:spcPts val="0"/>
              </a:spcAft>
              <a:buSzPts val="1600"/>
              <a:buChar char="○"/>
            </a:pPr>
            <a:r>
              <a:rPr lang="en-GB" sz="1600"/>
              <a:t>5.2.1: Non-text buttons/controls will be named according to their purpose</a:t>
            </a:r>
            <a:endParaRPr sz="1600"/>
          </a:p>
          <a:p>
            <a:pPr indent="-330200" lvl="1" marL="914400" rtl="0" algn="l">
              <a:spcBef>
                <a:spcPts val="0"/>
              </a:spcBef>
              <a:spcAft>
                <a:spcPts val="0"/>
              </a:spcAft>
              <a:buSzPts val="1600"/>
              <a:buChar char="○"/>
            </a:pPr>
            <a:r>
              <a:rPr lang="en-GB" sz="1600"/>
              <a:t>5.2.2: The GUI will present content in different ways without losing information or structure</a:t>
            </a:r>
            <a:endParaRPr sz="1600"/>
          </a:p>
          <a:p>
            <a:pPr indent="-330200" lvl="1" marL="914400" rtl="0" algn="l">
              <a:spcBef>
                <a:spcPts val="0"/>
              </a:spcBef>
              <a:spcAft>
                <a:spcPts val="0"/>
              </a:spcAft>
              <a:buSzPts val="1600"/>
              <a:buChar char="○"/>
            </a:pPr>
            <a:r>
              <a:rPr lang="en-GB" sz="1600"/>
              <a:t>5.2.3: The GUI will be distinguishable, making it easier for users to see by including appropriate use of color and contrast, or differentiating between foreground and background tasks</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 5: Standards (continued)</a:t>
            </a:r>
            <a:endParaRPr/>
          </a:p>
        </p:txBody>
      </p:sp>
      <p:sp>
        <p:nvSpPr>
          <p:cNvPr id="372" name="Google Shape;372;p40"/>
          <p:cNvSpPr txBox="1"/>
          <p:nvPr>
            <p:ph idx="1" type="body"/>
          </p:nvPr>
        </p:nvSpPr>
        <p:spPr>
          <a:xfrm>
            <a:off x="1297500" y="1307850"/>
            <a:ext cx="7405800" cy="317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SR5.3: The GUI will be operable</a:t>
            </a:r>
            <a:endParaRPr sz="1600"/>
          </a:p>
          <a:p>
            <a:pPr indent="-317500" lvl="1" marL="914400" rtl="0" algn="l">
              <a:spcBef>
                <a:spcPts val="0"/>
              </a:spcBef>
              <a:spcAft>
                <a:spcPts val="0"/>
              </a:spcAft>
              <a:buSzPts val="1400"/>
              <a:buChar char="○"/>
            </a:pPr>
            <a:r>
              <a:rPr lang="en-GB" sz="1400"/>
              <a:t>5.3.1: All functionality will incorporate text input controls and provide functionality beyond standard keyboard input</a:t>
            </a:r>
            <a:endParaRPr sz="1400"/>
          </a:p>
          <a:p>
            <a:pPr indent="-317500" lvl="1" marL="914400" rtl="0" algn="l">
              <a:spcBef>
                <a:spcPts val="0"/>
              </a:spcBef>
              <a:spcAft>
                <a:spcPts val="0"/>
              </a:spcAft>
              <a:buSzPts val="1400"/>
              <a:buChar char="○"/>
            </a:pPr>
            <a:r>
              <a:rPr lang="en-GB" sz="1400"/>
              <a:t>5.3.2: Time-dependent features will be adjustable</a:t>
            </a:r>
            <a:endParaRPr sz="1400"/>
          </a:p>
          <a:p>
            <a:pPr indent="-317500" lvl="1" marL="914400" rtl="0" algn="l">
              <a:spcBef>
                <a:spcPts val="0"/>
              </a:spcBef>
              <a:spcAft>
                <a:spcPts val="0"/>
              </a:spcAft>
              <a:buSzPts val="1400"/>
              <a:buChar char="○"/>
            </a:pPr>
            <a:r>
              <a:rPr lang="en-GB" sz="1400"/>
              <a:t>5.3.3: Content will not be designed in a way that is known to cause seizures or physical reactions</a:t>
            </a:r>
            <a:endParaRPr sz="1400"/>
          </a:p>
          <a:p>
            <a:pPr indent="-317500" lvl="1" marL="914400" rtl="0" algn="l">
              <a:spcBef>
                <a:spcPts val="0"/>
              </a:spcBef>
              <a:spcAft>
                <a:spcPts val="0"/>
              </a:spcAft>
              <a:buSzPts val="1400"/>
              <a:buChar char="○"/>
            </a:pPr>
            <a:r>
              <a:rPr lang="en-GB" sz="1400"/>
              <a:t>5.3.4: The GUI will provide users clear ways to navigate, find content, and determine their current location</a:t>
            </a:r>
            <a:endParaRPr sz="1400"/>
          </a:p>
          <a:p>
            <a:pPr indent="-330200" lvl="0" marL="457200" rtl="0" algn="l">
              <a:spcBef>
                <a:spcPts val="0"/>
              </a:spcBef>
              <a:spcAft>
                <a:spcPts val="0"/>
              </a:spcAft>
              <a:buSzPts val="1600"/>
              <a:buChar char="●"/>
            </a:pPr>
            <a:r>
              <a:rPr lang="en-GB" sz="1600"/>
              <a:t>SR5.4: The GUI will be understandable</a:t>
            </a:r>
            <a:endParaRPr sz="1600"/>
          </a:p>
          <a:p>
            <a:pPr indent="-317500" lvl="1" marL="914400" rtl="0" algn="l">
              <a:spcBef>
                <a:spcPts val="0"/>
              </a:spcBef>
              <a:spcAft>
                <a:spcPts val="0"/>
              </a:spcAft>
              <a:buSzPts val="1400"/>
              <a:buChar char="○"/>
            </a:pPr>
            <a:r>
              <a:rPr lang="en-GB" sz="1400"/>
              <a:t>5.4.1: Content will be readable and predictable</a:t>
            </a:r>
            <a:endParaRPr sz="1400"/>
          </a:p>
          <a:p>
            <a:pPr indent="-317500" lvl="1" marL="914400" rtl="0" algn="l">
              <a:spcBef>
                <a:spcPts val="0"/>
              </a:spcBef>
              <a:spcAft>
                <a:spcPts val="0"/>
              </a:spcAft>
              <a:buSzPts val="1400"/>
              <a:buChar char="○"/>
            </a:pPr>
            <a:r>
              <a:rPr lang="en-GB" sz="1400"/>
              <a:t>5.4.2: Input fields will provide assistance and suggestions</a:t>
            </a:r>
            <a:endParaRPr sz="1400"/>
          </a:p>
          <a:p>
            <a:pPr indent="-330200" lvl="0" marL="457200" rtl="0" algn="l">
              <a:spcBef>
                <a:spcPts val="0"/>
              </a:spcBef>
              <a:spcAft>
                <a:spcPts val="0"/>
              </a:spcAft>
              <a:buSzPts val="1600"/>
              <a:buChar char="●"/>
            </a:pPr>
            <a:r>
              <a:rPr lang="en-GB" sz="1600"/>
              <a:t>SR5.5: The GUI will conform to Level A standards of the WCAG 2.1 standard</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1"/>
          <p:cNvSpPr txBox="1"/>
          <p:nvPr>
            <p:ph type="title"/>
          </p:nvPr>
        </p:nvSpPr>
        <p:spPr>
          <a:xfrm>
            <a:off x="1297500" y="393750"/>
            <a:ext cx="7038900" cy="52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Requirement 6: Creating a Listing</a:t>
            </a:r>
            <a:endParaRPr/>
          </a:p>
        </p:txBody>
      </p:sp>
      <p:sp>
        <p:nvSpPr>
          <p:cNvPr id="378" name="Google Shape;378;p41"/>
          <p:cNvSpPr txBox="1"/>
          <p:nvPr>
            <p:ph idx="1" type="body"/>
          </p:nvPr>
        </p:nvSpPr>
        <p:spPr>
          <a:xfrm>
            <a:off x="1297500" y="1002975"/>
            <a:ext cx="7038900" cy="3707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UR6. Sellers shall be able to create a listing after providing the following required information regarding the listing:</a:t>
            </a:r>
            <a:endParaRPr sz="1500"/>
          </a:p>
          <a:p>
            <a:pPr indent="-311150" lvl="1" marL="914400" rtl="0" algn="l">
              <a:spcBef>
                <a:spcPts val="0"/>
              </a:spcBef>
              <a:spcAft>
                <a:spcPts val="0"/>
              </a:spcAft>
              <a:buSzPts val="1300"/>
              <a:buChar char="○"/>
            </a:pPr>
            <a:r>
              <a:rPr lang="en-GB" sz="1300"/>
              <a:t>Vehicle Type</a:t>
            </a:r>
            <a:endParaRPr sz="1300"/>
          </a:p>
          <a:p>
            <a:pPr indent="-311150" lvl="1" marL="914400" rtl="0" algn="l">
              <a:spcBef>
                <a:spcPts val="0"/>
              </a:spcBef>
              <a:spcAft>
                <a:spcPts val="0"/>
              </a:spcAft>
              <a:buSzPts val="1300"/>
              <a:buChar char="○"/>
            </a:pPr>
            <a:r>
              <a:rPr lang="en-GB" sz="1300"/>
              <a:t>Year</a:t>
            </a:r>
            <a:endParaRPr sz="1300"/>
          </a:p>
          <a:p>
            <a:pPr indent="-311150" lvl="1" marL="914400" rtl="0" algn="l">
              <a:spcBef>
                <a:spcPts val="0"/>
              </a:spcBef>
              <a:spcAft>
                <a:spcPts val="0"/>
              </a:spcAft>
              <a:buSzPts val="1300"/>
              <a:buChar char="○"/>
            </a:pPr>
            <a:r>
              <a:rPr lang="en-GB" sz="1300"/>
              <a:t>Make</a:t>
            </a:r>
            <a:endParaRPr sz="1300"/>
          </a:p>
          <a:p>
            <a:pPr indent="-311150" lvl="1" marL="914400" rtl="0" algn="l">
              <a:spcBef>
                <a:spcPts val="0"/>
              </a:spcBef>
              <a:spcAft>
                <a:spcPts val="0"/>
              </a:spcAft>
              <a:buSzPts val="1300"/>
              <a:buChar char="○"/>
            </a:pPr>
            <a:r>
              <a:rPr lang="en-GB" sz="1300"/>
              <a:t>Model</a:t>
            </a:r>
            <a:endParaRPr sz="1300"/>
          </a:p>
          <a:p>
            <a:pPr indent="-311150" lvl="1" marL="914400" rtl="0" algn="l">
              <a:spcBef>
                <a:spcPts val="0"/>
              </a:spcBef>
              <a:spcAft>
                <a:spcPts val="0"/>
              </a:spcAft>
              <a:buSzPts val="1300"/>
              <a:buChar char="○"/>
            </a:pPr>
            <a:r>
              <a:rPr lang="en-GB" sz="1300"/>
              <a:t>Number of previous owners</a:t>
            </a:r>
            <a:endParaRPr sz="1300"/>
          </a:p>
          <a:p>
            <a:pPr indent="-311150" lvl="1" marL="914400" rtl="0" algn="l">
              <a:spcBef>
                <a:spcPts val="0"/>
              </a:spcBef>
              <a:spcAft>
                <a:spcPts val="0"/>
              </a:spcAft>
              <a:buSzPts val="1300"/>
              <a:buChar char="○"/>
            </a:pPr>
            <a:r>
              <a:rPr lang="en-GB" sz="1300"/>
              <a:t>Location</a:t>
            </a:r>
            <a:endParaRPr sz="1300"/>
          </a:p>
          <a:p>
            <a:pPr indent="-311150" lvl="1" marL="914400" rtl="0" algn="l">
              <a:spcBef>
                <a:spcPts val="0"/>
              </a:spcBef>
              <a:spcAft>
                <a:spcPts val="0"/>
              </a:spcAft>
              <a:buSzPts val="1300"/>
              <a:buChar char="○"/>
            </a:pPr>
            <a:r>
              <a:rPr lang="en-GB" sz="1300"/>
              <a:t>Price </a:t>
            </a:r>
            <a:endParaRPr sz="1300"/>
          </a:p>
          <a:p>
            <a:pPr indent="-311150" lvl="1" marL="914400" rtl="0" algn="l">
              <a:spcBef>
                <a:spcPts val="0"/>
              </a:spcBef>
              <a:spcAft>
                <a:spcPts val="0"/>
              </a:spcAft>
              <a:buSzPts val="1300"/>
              <a:buChar char="○"/>
            </a:pPr>
            <a:r>
              <a:rPr lang="en-GB" sz="1300"/>
              <a:t>Description</a:t>
            </a:r>
            <a:endParaRPr sz="1300"/>
          </a:p>
          <a:p>
            <a:pPr indent="-311150" lvl="1" marL="914400" rtl="0" algn="l">
              <a:spcBef>
                <a:spcPts val="0"/>
              </a:spcBef>
              <a:spcAft>
                <a:spcPts val="0"/>
              </a:spcAft>
              <a:buSzPts val="1300"/>
              <a:buChar char="○"/>
            </a:pPr>
            <a:r>
              <a:rPr lang="en-GB" sz="1300"/>
              <a:t>Photos of vehicle</a:t>
            </a:r>
            <a:endParaRPr sz="1300"/>
          </a:p>
          <a:p>
            <a:pPr indent="-323850" lvl="0" marL="457200" rtl="0" algn="l">
              <a:spcBef>
                <a:spcPts val="0"/>
              </a:spcBef>
              <a:spcAft>
                <a:spcPts val="0"/>
              </a:spcAft>
              <a:buSzPts val="1500"/>
              <a:buChar char="●"/>
            </a:pPr>
            <a:r>
              <a:rPr lang="en-GB" sz="1500"/>
              <a:t>The system may present the seller with optional fields to append to the new listing. The optional fields are related to personal contact information and are as follows: </a:t>
            </a:r>
            <a:endParaRPr sz="1500"/>
          </a:p>
          <a:p>
            <a:pPr indent="-311150" lvl="1" marL="914400" rtl="0" algn="l">
              <a:spcBef>
                <a:spcPts val="0"/>
              </a:spcBef>
              <a:spcAft>
                <a:spcPts val="0"/>
              </a:spcAft>
              <a:buSzPts val="1300"/>
              <a:buChar char="○"/>
            </a:pPr>
            <a:r>
              <a:rPr lang="en-GB" sz="1300"/>
              <a:t>Email Address</a:t>
            </a:r>
            <a:endParaRPr sz="1300"/>
          </a:p>
          <a:p>
            <a:pPr indent="-311150" lvl="1" marL="914400" rtl="0" algn="l">
              <a:spcBef>
                <a:spcPts val="0"/>
              </a:spcBef>
              <a:spcAft>
                <a:spcPts val="0"/>
              </a:spcAft>
              <a:buSzPts val="1300"/>
              <a:buChar char="○"/>
            </a:pPr>
            <a:r>
              <a:rPr lang="en-GB" sz="1300"/>
              <a:t>Phone Number</a:t>
            </a:r>
            <a:endParaRPr sz="13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 6: Creating a Listing</a:t>
            </a:r>
            <a:endParaRPr/>
          </a:p>
        </p:txBody>
      </p:sp>
      <p:sp>
        <p:nvSpPr>
          <p:cNvPr id="384" name="Google Shape;384;p42"/>
          <p:cNvSpPr txBox="1"/>
          <p:nvPr>
            <p:ph idx="1" type="body"/>
          </p:nvPr>
        </p:nvSpPr>
        <p:spPr>
          <a:xfrm>
            <a:off x="1297500" y="1013700"/>
            <a:ext cx="7038900" cy="3465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SR6.1: The system will not allow the user to create a listing without populating all the fields specified in UR6 with a valid entry. If the user attempts to create a listing that is missing information from one or more of these fields, an error message will be displayed specifying the fields that require attention</a:t>
            </a:r>
            <a:endParaRPr sz="1700"/>
          </a:p>
          <a:p>
            <a:pPr indent="-336550" lvl="0" marL="457200" rtl="0" algn="l">
              <a:spcBef>
                <a:spcPts val="0"/>
              </a:spcBef>
              <a:spcAft>
                <a:spcPts val="0"/>
              </a:spcAft>
              <a:buSzPts val="1700"/>
              <a:buChar char="●"/>
            </a:pPr>
            <a:r>
              <a:rPr lang="en-GB" sz="1700"/>
              <a:t>SR6.2: The system shall immediately upload all images and related listing content to the database upon the creation of a listing</a:t>
            </a:r>
            <a:endParaRPr sz="1700"/>
          </a:p>
          <a:p>
            <a:pPr indent="-336550" lvl="0" marL="457200" rtl="0" algn="l">
              <a:spcBef>
                <a:spcPts val="0"/>
              </a:spcBef>
              <a:spcAft>
                <a:spcPts val="0"/>
              </a:spcAft>
              <a:buSzPts val="1700"/>
              <a:buChar char="●"/>
            </a:pPr>
            <a:r>
              <a:rPr lang="en-GB" sz="1700"/>
              <a:t>SR6.3: The system shall not allow the entry of invalid data into a given field. Examples of invalid data include improper formatting of a phone number or email address or uploading unsupported file formats into the photos section</a:t>
            </a:r>
            <a:endParaRPr sz="1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Requirement 7: Seller’s Performance Page</a:t>
            </a:r>
            <a:endParaRPr/>
          </a:p>
        </p:txBody>
      </p:sp>
      <p:sp>
        <p:nvSpPr>
          <p:cNvPr id="390" name="Google Shape;390;p43"/>
          <p:cNvSpPr txBox="1"/>
          <p:nvPr>
            <p:ph idx="1" type="body"/>
          </p:nvPr>
        </p:nvSpPr>
        <p:spPr>
          <a:xfrm>
            <a:off x="1297500" y="1399450"/>
            <a:ext cx="7038900" cy="3079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UR7. The system shall provide a performance page that is private to the seller. It shall include the following features: </a:t>
            </a:r>
            <a:endParaRPr sz="1800"/>
          </a:p>
          <a:p>
            <a:pPr indent="-330200" lvl="1" marL="914400" rtl="0" algn="l">
              <a:spcBef>
                <a:spcPts val="0"/>
              </a:spcBef>
              <a:spcAft>
                <a:spcPts val="0"/>
              </a:spcAft>
              <a:buSzPts val="1600"/>
              <a:buChar char="○"/>
            </a:pPr>
            <a:r>
              <a:rPr lang="en-GB" sz="1600"/>
              <a:t>UR7.1: The seller shall be able to see his performance rating given by the sellers. The scale shall be from zero to five stars in half star increments</a:t>
            </a:r>
            <a:endParaRPr sz="1600"/>
          </a:p>
          <a:p>
            <a:pPr indent="-330200" lvl="1" marL="914400" rtl="0" algn="l">
              <a:spcBef>
                <a:spcPts val="0"/>
              </a:spcBef>
              <a:spcAft>
                <a:spcPts val="0"/>
              </a:spcAft>
              <a:buSzPts val="1600"/>
              <a:buChar char="○"/>
            </a:pPr>
            <a:r>
              <a:rPr lang="en-GB" sz="1600"/>
              <a:t>UR7.2: The seller shall be able to see the total number of followers of their profile</a:t>
            </a:r>
            <a:endParaRPr sz="1600"/>
          </a:p>
          <a:p>
            <a:pPr indent="-330200" lvl="1" marL="914400" rtl="0" algn="l">
              <a:spcBef>
                <a:spcPts val="0"/>
              </a:spcBef>
              <a:spcAft>
                <a:spcPts val="0"/>
              </a:spcAft>
              <a:buSzPts val="1600"/>
              <a:buChar char="○"/>
            </a:pPr>
            <a:r>
              <a:rPr lang="en-GB" sz="1600"/>
              <a:t>UR7.3: The total number of views for each listing in the past seven days shall be shown</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Requirements 7: Seller’s Performance Page</a:t>
            </a:r>
            <a:endParaRPr/>
          </a:p>
        </p:txBody>
      </p:sp>
      <p:sp>
        <p:nvSpPr>
          <p:cNvPr id="396" name="Google Shape;396;p4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SR7.1: The buyer shall be able to rate a seller only after purchasing an item from the seller</a:t>
            </a:r>
            <a:endParaRPr sz="1600"/>
          </a:p>
          <a:p>
            <a:pPr indent="-330200" lvl="0" marL="457200" rtl="0" algn="l">
              <a:spcBef>
                <a:spcPts val="0"/>
              </a:spcBef>
              <a:spcAft>
                <a:spcPts val="0"/>
              </a:spcAft>
              <a:buSzPts val="1600"/>
              <a:buChar char="●"/>
            </a:pPr>
            <a:r>
              <a:rPr lang="en-GB" sz="1600"/>
              <a:t>SR7.2: In addition to being displayed on the seller’s private performance page, the average rating shall be publicly displayed on the seller’s profile for buyers to review</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Requirement 8: Transaction History and Messaging</a:t>
            </a:r>
            <a:endParaRPr/>
          </a:p>
        </p:txBody>
      </p:sp>
      <p:sp>
        <p:nvSpPr>
          <p:cNvPr id="402" name="Google Shape;402;p4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UR8. The system shall provide the following private features on the profiles of both the buyer and seller:</a:t>
            </a:r>
            <a:endParaRPr sz="1700"/>
          </a:p>
          <a:p>
            <a:pPr indent="-323850" lvl="1" marL="914400" rtl="0" algn="l">
              <a:spcBef>
                <a:spcPts val="0"/>
              </a:spcBef>
              <a:spcAft>
                <a:spcPts val="0"/>
              </a:spcAft>
              <a:buSzPts val="1500"/>
              <a:buChar char="○"/>
            </a:pPr>
            <a:r>
              <a:rPr lang="en-GB" sz="1500"/>
              <a:t>UR8.1: A complete transaction history</a:t>
            </a:r>
            <a:endParaRPr sz="1500"/>
          </a:p>
          <a:p>
            <a:pPr indent="-323850" lvl="1" marL="914400" rtl="0" algn="l">
              <a:spcBef>
                <a:spcPts val="0"/>
              </a:spcBef>
              <a:spcAft>
                <a:spcPts val="0"/>
              </a:spcAft>
              <a:buSzPts val="1500"/>
              <a:buChar char="○"/>
            </a:pPr>
            <a:r>
              <a:rPr lang="en-GB" sz="1500"/>
              <a:t>UR8.2: A messaging feature of received and sent messages</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the Junk-Broker System?</a:t>
            </a:r>
            <a:endParaRPr/>
          </a:p>
        </p:txBody>
      </p:sp>
      <p:sp>
        <p:nvSpPr>
          <p:cNvPr id="242" name="Google Shape;242;p19"/>
          <p:cNvSpPr txBox="1"/>
          <p:nvPr>
            <p:ph idx="1" type="body"/>
          </p:nvPr>
        </p:nvSpPr>
        <p:spPr>
          <a:xfrm>
            <a:off x="1297500" y="1073225"/>
            <a:ext cx="7038900" cy="29040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Clr>
                <a:srgbClr val="FFFFFF"/>
              </a:buClr>
              <a:buSzPts val="2700"/>
              <a:buChar char="●"/>
            </a:pPr>
            <a:r>
              <a:rPr lang="en-GB" sz="2700">
                <a:solidFill>
                  <a:srgbClr val="FFFFFF"/>
                </a:solidFill>
              </a:rPr>
              <a:t>An interactive transaction-based application tailored toward the junkyard industry</a:t>
            </a:r>
            <a:endParaRPr sz="2700">
              <a:solidFill>
                <a:srgbClr val="FFFFFF"/>
              </a:solidFill>
            </a:endParaRPr>
          </a:p>
          <a:p>
            <a:pPr indent="-400050" lvl="0" marL="457200" rtl="0" algn="l">
              <a:spcBef>
                <a:spcPts val="0"/>
              </a:spcBef>
              <a:spcAft>
                <a:spcPts val="0"/>
              </a:spcAft>
              <a:buClr>
                <a:srgbClr val="FFFFFF"/>
              </a:buClr>
              <a:buSzPts val="2700"/>
              <a:buChar char="●"/>
            </a:pPr>
            <a:r>
              <a:rPr lang="en-GB" sz="2700">
                <a:solidFill>
                  <a:srgbClr val="FFFFFF"/>
                </a:solidFill>
              </a:rPr>
              <a:t>Offers an easier method of buying and selling vehicular parts through an organized interactive application</a:t>
            </a:r>
            <a:endParaRPr sz="27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 8: Transaction History and Messaging</a:t>
            </a:r>
            <a:endParaRPr/>
          </a:p>
        </p:txBody>
      </p:sp>
      <p:sp>
        <p:nvSpPr>
          <p:cNvPr id="408" name="Google Shape;408;p4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GB" sz="1900"/>
              <a:t>SR8.1: All messages and transactional data shall be stored in the junk-broker database. Only listings that are sold shall be considered transactional history</a:t>
            </a:r>
            <a:endParaRPr sz="1900"/>
          </a:p>
          <a:p>
            <a:pPr indent="-349250" lvl="0" marL="457200" rtl="0" algn="l">
              <a:spcBef>
                <a:spcPts val="0"/>
              </a:spcBef>
              <a:spcAft>
                <a:spcPts val="0"/>
              </a:spcAft>
              <a:buSzPts val="1900"/>
              <a:buChar char="●"/>
            </a:pPr>
            <a:r>
              <a:rPr lang="en-GB" sz="1900"/>
              <a:t>SR8.2: The messaging feature shall include an inbox/outbox that utilizes Simple Mail Transfer Protocol (SMTP)</a:t>
            </a:r>
            <a:endParaRPr sz="1900"/>
          </a:p>
          <a:p>
            <a:pPr indent="-349250" lvl="0" marL="457200" rtl="0" algn="l">
              <a:spcBef>
                <a:spcPts val="0"/>
              </a:spcBef>
              <a:spcAft>
                <a:spcPts val="0"/>
              </a:spcAft>
              <a:buSzPts val="1900"/>
              <a:buChar char="●"/>
            </a:pPr>
            <a:r>
              <a:rPr lang="en-GB" sz="1900"/>
              <a:t>SR8.3: The messaging feature shall include functionality to create a new message, send a message, respond to an existing message, and delete selected message(s)</a:t>
            </a:r>
            <a:endParaRPr sz="1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7"/>
          <p:cNvSpPr txBox="1"/>
          <p:nvPr>
            <p:ph type="title"/>
          </p:nvPr>
        </p:nvSpPr>
        <p:spPr>
          <a:xfrm>
            <a:off x="1297500" y="393750"/>
            <a:ext cx="7038900" cy="5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Requirement 9: Active Listings</a:t>
            </a:r>
            <a:endParaRPr/>
          </a:p>
        </p:txBody>
      </p:sp>
      <p:sp>
        <p:nvSpPr>
          <p:cNvPr id="414" name="Google Shape;414;p47"/>
          <p:cNvSpPr txBox="1"/>
          <p:nvPr>
            <p:ph idx="1" type="body"/>
          </p:nvPr>
        </p:nvSpPr>
        <p:spPr>
          <a:xfrm>
            <a:off x="1297500" y="1110350"/>
            <a:ext cx="7038900" cy="2911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GB" sz="1900"/>
              <a:t>UR9. All active listings shall be presented to the seller. The seller shall be able to edit and change the status of active listings</a:t>
            </a:r>
            <a:endParaRPr sz="19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8"/>
          <p:cNvSpPr txBox="1"/>
          <p:nvPr>
            <p:ph type="title"/>
          </p:nvPr>
        </p:nvSpPr>
        <p:spPr>
          <a:xfrm>
            <a:off x="1297500" y="393750"/>
            <a:ext cx="7038900" cy="50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 9: Active Listings</a:t>
            </a:r>
            <a:endParaRPr/>
          </a:p>
        </p:txBody>
      </p:sp>
      <p:sp>
        <p:nvSpPr>
          <p:cNvPr id="420" name="Google Shape;420;p48"/>
          <p:cNvSpPr txBox="1"/>
          <p:nvPr>
            <p:ph idx="1" type="body"/>
          </p:nvPr>
        </p:nvSpPr>
        <p:spPr>
          <a:xfrm>
            <a:off x="1297500" y="1099425"/>
            <a:ext cx="7038900" cy="33792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GB" sz="1900"/>
              <a:t>SR9.1: Editing an existing listing is subject to the same requirements specified in SR6.1, SR6.2, and SR6.3</a:t>
            </a:r>
            <a:endParaRPr sz="1900"/>
          </a:p>
          <a:p>
            <a:pPr indent="-349250" lvl="0" marL="457200" rtl="0" algn="l">
              <a:spcBef>
                <a:spcPts val="0"/>
              </a:spcBef>
              <a:spcAft>
                <a:spcPts val="0"/>
              </a:spcAft>
              <a:buSzPts val="1900"/>
              <a:buChar char="●"/>
            </a:pPr>
            <a:r>
              <a:rPr lang="en-GB" sz="1900"/>
              <a:t>SR9.2: When the status of a listing is marked as missing, stolen, or sold, or if the listing is deleted by the seller, it will be removed from the active listings viewer</a:t>
            </a:r>
            <a:endParaRPr sz="19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Requirement 10: Favorite Listings</a:t>
            </a:r>
            <a:endParaRPr/>
          </a:p>
        </p:txBody>
      </p:sp>
      <p:sp>
        <p:nvSpPr>
          <p:cNvPr id="426" name="Google Shape;426;p49"/>
          <p:cNvSpPr txBox="1"/>
          <p:nvPr>
            <p:ph idx="1" type="body"/>
          </p:nvPr>
        </p:nvSpPr>
        <p:spPr>
          <a:xfrm>
            <a:off x="1297500" y="1203225"/>
            <a:ext cx="7038900" cy="29112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GB" sz="2100"/>
              <a:t>UR10: A user shall be able to mark a listing as a ‘favorite’ that will produce a list for them to view at all items</a:t>
            </a:r>
            <a:endParaRPr sz="2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Requirements 10: </a:t>
            </a:r>
            <a:r>
              <a:rPr lang="en-GB"/>
              <a:t>Favorite Listings</a:t>
            </a:r>
            <a:endParaRPr/>
          </a:p>
        </p:txBody>
      </p:sp>
      <p:sp>
        <p:nvSpPr>
          <p:cNvPr id="432" name="Google Shape;432;p5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SR10.1: The system shall prompt a button for a user to mark a listing as a favorite</a:t>
            </a:r>
            <a:endParaRPr sz="2000"/>
          </a:p>
          <a:p>
            <a:pPr indent="-355600" lvl="0" marL="457200" rtl="0" algn="l">
              <a:spcBef>
                <a:spcPts val="0"/>
              </a:spcBef>
              <a:spcAft>
                <a:spcPts val="0"/>
              </a:spcAft>
              <a:buSzPts val="2000"/>
              <a:buChar char="●"/>
            </a:pPr>
            <a:r>
              <a:rPr lang="en-GB" sz="2000"/>
              <a:t>SR10.2: Each listing a user marks as a ‘favorite’ will be added to a list of a users favorite listings collection for further use and metrics</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Requirement 11: Favorites Notifications</a:t>
            </a:r>
            <a:endParaRPr/>
          </a:p>
        </p:txBody>
      </p:sp>
      <p:sp>
        <p:nvSpPr>
          <p:cNvPr id="438" name="Google Shape;438;p51"/>
          <p:cNvSpPr txBox="1"/>
          <p:nvPr>
            <p:ph idx="1" type="body"/>
          </p:nvPr>
        </p:nvSpPr>
        <p:spPr>
          <a:xfrm>
            <a:off x="1297500" y="1213925"/>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UR11: A user shall receive notifications of the status change, price change, or any change in a vehicle they have marked as ‘favorite’</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System Requirements Specification 11</a:t>
            </a:r>
            <a:r>
              <a:rPr lang="en-GB"/>
              <a:t>: </a:t>
            </a:r>
            <a:r>
              <a:rPr lang="en-GB"/>
              <a:t>Favorites Notifications</a:t>
            </a:r>
            <a:endParaRPr/>
          </a:p>
        </p:txBody>
      </p:sp>
      <p:sp>
        <p:nvSpPr>
          <p:cNvPr id="444" name="Google Shape;444;p5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GB" sz="2100"/>
              <a:t>SR 11.1: Each favorited listing will register a hook that will trigger upon any listing change</a:t>
            </a:r>
            <a:endParaRPr sz="2100"/>
          </a:p>
          <a:p>
            <a:pPr indent="-361950" lvl="0" marL="457200" rtl="0" algn="l">
              <a:spcBef>
                <a:spcPts val="0"/>
              </a:spcBef>
              <a:spcAft>
                <a:spcPts val="0"/>
              </a:spcAft>
              <a:buSzPts val="2100"/>
              <a:buChar char="●"/>
            </a:pPr>
            <a:r>
              <a:rPr lang="en-GB" sz="2100"/>
              <a:t>SR 11.2: The changed status of the listing will sent to the potential buyer’s mailbox </a:t>
            </a:r>
            <a:endParaRPr sz="2100"/>
          </a:p>
          <a:p>
            <a:pPr indent="-361950" lvl="0" marL="457200" rtl="0" algn="l">
              <a:spcBef>
                <a:spcPts val="0"/>
              </a:spcBef>
              <a:spcAft>
                <a:spcPts val="0"/>
              </a:spcAft>
              <a:buSzPts val="2100"/>
              <a:buChar char="●"/>
            </a:pPr>
            <a:r>
              <a:rPr lang="en-GB" sz="2100"/>
              <a:t>SR 11.3: Use of any basic pub/sub </a:t>
            </a:r>
            <a:r>
              <a:rPr lang="en-GB" sz="2100"/>
              <a:t>framework</a:t>
            </a:r>
            <a:r>
              <a:rPr lang="en-GB" sz="2100"/>
              <a:t> (such as Kafka, Redis Message Broker, Azure Service-Bus) can publish the listing state change events to all buyers/subscribers who ‘favorited’ that listing</a:t>
            </a:r>
            <a:endParaRPr sz="2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a:t>
            </a:r>
            <a:r>
              <a:rPr lang="en-GB"/>
              <a:t> Requirements 12: Order Status</a:t>
            </a:r>
            <a:endParaRPr/>
          </a:p>
        </p:txBody>
      </p:sp>
      <p:sp>
        <p:nvSpPr>
          <p:cNvPr id="450" name="Google Shape;450;p53"/>
          <p:cNvSpPr txBox="1"/>
          <p:nvPr>
            <p:ph idx="1" type="body"/>
          </p:nvPr>
        </p:nvSpPr>
        <p:spPr>
          <a:xfrm>
            <a:off x="1372500" y="1207475"/>
            <a:ext cx="7038900" cy="2911200"/>
          </a:xfrm>
          <a:prstGeom prst="rect">
            <a:avLst/>
          </a:prstGeom>
        </p:spPr>
        <p:txBody>
          <a:bodyPr anchorCtr="0" anchor="t" bIns="91425" lIns="91425" spcFirstLastPara="1" rIns="91425" wrap="square" tIns="91425">
            <a:noAutofit/>
          </a:bodyPr>
          <a:lstStyle/>
          <a:p>
            <a:pPr indent="-355600" lvl="0" marL="457200" rtl="0" algn="l">
              <a:spcBef>
                <a:spcPts val="1200"/>
              </a:spcBef>
              <a:spcAft>
                <a:spcPts val="0"/>
              </a:spcAft>
              <a:buSzPts val="2000"/>
              <a:buChar char="●"/>
            </a:pPr>
            <a:r>
              <a:rPr lang="en-GB" sz="2000"/>
              <a:t>UR12: A user shall be able to track the shipping status of the order.</a:t>
            </a:r>
            <a:endParaRPr sz="2000"/>
          </a:p>
          <a:p>
            <a:pPr indent="-412750" lvl="0" marL="457200" rtl="0" algn="l">
              <a:spcBef>
                <a:spcPts val="0"/>
              </a:spcBef>
              <a:spcAft>
                <a:spcPts val="0"/>
              </a:spcAft>
              <a:buSzPts val="2900"/>
              <a:buChar char="●"/>
            </a:pPr>
            <a:r>
              <a:rPr lang="en-GB" sz="2000"/>
              <a:t>UR12.1: The system shall display the current tracking information to the user.</a:t>
            </a:r>
            <a:endParaRPr sz="2000"/>
          </a:p>
          <a:p>
            <a:pPr indent="-412750" lvl="0" marL="457200" rtl="0" algn="l">
              <a:spcBef>
                <a:spcPts val="0"/>
              </a:spcBef>
              <a:spcAft>
                <a:spcPts val="0"/>
              </a:spcAft>
              <a:buSzPts val="2900"/>
              <a:buChar char="●"/>
            </a:pPr>
            <a:r>
              <a:rPr lang="en-GB" sz="2000"/>
              <a:t>UR12.2: The system shall notify the user to any changes or delays to the order status</a:t>
            </a:r>
            <a:endParaRPr sz="29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Requirements 12: Invoice Confirmation</a:t>
            </a:r>
            <a:endParaRPr/>
          </a:p>
        </p:txBody>
      </p:sp>
      <p:sp>
        <p:nvSpPr>
          <p:cNvPr id="456" name="Google Shape;456;p5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SR12.1: The system shall present a final detailed invoice to the current order once it is confirmed by the user.</a:t>
            </a:r>
            <a:endParaRPr sz="2000"/>
          </a:p>
          <a:p>
            <a:pPr indent="0" lvl="0" marL="457200" rtl="0" algn="l">
              <a:spcBef>
                <a:spcPts val="1600"/>
              </a:spcBef>
              <a:spcAft>
                <a:spcPts val="0"/>
              </a:spcAft>
              <a:buNone/>
            </a:pPr>
            <a:r>
              <a:t/>
            </a:r>
            <a:endParaRPr sz="2000"/>
          </a:p>
          <a:p>
            <a:pPr indent="-355600" lvl="0" marL="457200" rtl="0" algn="l">
              <a:spcBef>
                <a:spcPts val="1600"/>
              </a:spcBef>
              <a:spcAft>
                <a:spcPts val="0"/>
              </a:spcAft>
              <a:buSzPts val="2000"/>
              <a:buChar char="●"/>
            </a:pPr>
            <a:r>
              <a:rPr lang="en-GB" sz="2000"/>
              <a:t>SR12.2: The system shall provide the option to send the invoice to the user’s profile email.</a:t>
            </a:r>
            <a:endParaRPr sz="2000"/>
          </a:p>
          <a:p>
            <a:pPr indent="0" lvl="0" marL="0" rtl="0" algn="l">
              <a:spcBef>
                <a:spcPts val="1600"/>
              </a:spcBef>
              <a:spcAft>
                <a:spcPts val="1600"/>
              </a:spcAft>
              <a:buNone/>
            </a:pPr>
            <a:r>
              <a:t/>
            </a: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Requirements 13: Search Function</a:t>
            </a:r>
            <a:endParaRPr/>
          </a:p>
        </p:txBody>
      </p:sp>
      <p:sp>
        <p:nvSpPr>
          <p:cNvPr id="462" name="Google Shape;462;p55"/>
          <p:cNvSpPr txBox="1"/>
          <p:nvPr>
            <p:ph idx="1" type="body"/>
          </p:nvPr>
        </p:nvSpPr>
        <p:spPr>
          <a:xfrm>
            <a:off x="1297500" y="945925"/>
            <a:ext cx="7038900" cy="3923700"/>
          </a:xfrm>
          <a:prstGeom prst="rect">
            <a:avLst/>
          </a:prstGeom>
        </p:spPr>
        <p:txBody>
          <a:bodyPr anchorCtr="0" anchor="t" bIns="91425" lIns="91425" spcFirstLastPara="1" rIns="91425" wrap="square" tIns="91425">
            <a:noAutofit/>
          </a:bodyPr>
          <a:lstStyle/>
          <a:p>
            <a:pPr indent="-381000" lvl="0" marL="457200" rtl="0" algn="l">
              <a:spcBef>
                <a:spcPts val="1200"/>
              </a:spcBef>
              <a:spcAft>
                <a:spcPts val="0"/>
              </a:spcAft>
              <a:buSzPts val="2400"/>
              <a:buChar char="●"/>
            </a:pPr>
            <a:r>
              <a:rPr lang="en-GB" sz="1500"/>
              <a:t>UR13: A user shall be able to enter search text on the screen.</a:t>
            </a:r>
            <a:endParaRPr sz="1500"/>
          </a:p>
          <a:p>
            <a:pPr indent="-381000" lvl="0" marL="457200" rtl="0" algn="l">
              <a:spcBef>
                <a:spcPts val="0"/>
              </a:spcBef>
              <a:spcAft>
                <a:spcPts val="0"/>
              </a:spcAft>
              <a:buSzPts val="2400"/>
              <a:buChar char="●"/>
            </a:pPr>
            <a:r>
              <a:rPr lang="en-GB" sz="1500"/>
              <a:t>UR13.1: A user shall be able to enter multiple keywords in the search text.</a:t>
            </a:r>
            <a:endParaRPr sz="1500"/>
          </a:p>
          <a:p>
            <a:pPr indent="-381000" lvl="0" marL="457200" rtl="0" algn="l">
              <a:spcBef>
                <a:spcPts val="0"/>
              </a:spcBef>
              <a:spcAft>
                <a:spcPts val="0"/>
              </a:spcAft>
              <a:buSzPts val="2400"/>
              <a:buChar char="●"/>
            </a:pPr>
            <a:r>
              <a:rPr lang="en-GB" sz="1500"/>
              <a:t>UR13.2: The system shall return results matching the keywords entered by the user.</a:t>
            </a:r>
            <a:endParaRPr sz="1500"/>
          </a:p>
          <a:p>
            <a:pPr indent="-381000" lvl="0" marL="457200" rtl="0" algn="l">
              <a:spcBef>
                <a:spcPts val="0"/>
              </a:spcBef>
              <a:spcAft>
                <a:spcPts val="0"/>
              </a:spcAft>
              <a:buSzPts val="2400"/>
              <a:buChar char="●"/>
            </a:pPr>
            <a:r>
              <a:rPr lang="en-GB" sz="1500"/>
              <a:t>UR13.3: The system shall limit the matching results displayed on the screen to a default value of 10 results.</a:t>
            </a:r>
            <a:endParaRPr sz="1500"/>
          </a:p>
          <a:p>
            <a:pPr indent="-381000" lvl="1" marL="914400" rtl="0" algn="l">
              <a:spcBef>
                <a:spcPts val="0"/>
              </a:spcBef>
              <a:spcAft>
                <a:spcPts val="0"/>
              </a:spcAft>
              <a:buSzPts val="2400"/>
              <a:buChar char="○"/>
            </a:pPr>
            <a:r>
              <a:rPr lang="en-GB" sz="1500"/>
              <a:t>UR13.3.1: The user shall be able to increase the number of matching results displayed on the screen to 50 results.</a:t>
            </a:r>
            <a:endParaRPr sz="1500"/>
          </a:p>
          <a:p>
            <a:pPr indent="-381000" lvl="0" marL="457200" rtl="0" algn="l">
              <a:spcBef>
                <a:spcPts val="0"/>
              </a:spcBef>
              <a:spcAft>
                <a:spcPts val="0"/>
              </a:spcAft>
              <a:buSzPts val="2400"/>
              <a:buChar char="●"/>
            </a:pPr>
            <a:r>
              <a:rPr lang="en-GB" sz="1500"/>
              <a:t>UR13.4: The system shall notify the user when no matching product is found based on the user’s search.</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Similar Systems</a:t>
            </a:r>
            <a:endParaRPr/>
          </a:p>
        </p:txBody>
      </p:sp>
      <p:pic>
        <p:nvPicPr>
          <p:cNvPr id="248" name="Google Shape;248;p20"/>
          <p:cNvPicPr preferRelativeResize="0"/>
          <p:nvPr/>
        </p:nvPicPr>
        <p:blipFill>
          <a:blip r:embed="rId3">
            <a:alphaModFix/>
          </a:blip>
          <a:stretch>
            <a:fillRect/>
          </a:stretch>
        </p:blipFill>
        <p:spPr>
          <a:xfrm>
            <a:off x="4256175" y="2423400"/>
            <a:ext cx="4729374" cy="2518400"/>
          </a:xfrm>
          <a:prstGeom prst="rect">
            <a:avLst/>
          </a:prstGeom>
          <a:noFill/>
          <a:ln>
            <a:noFill/>
          </a:ln>
        </p:spPr>
      </p:pic>
      <p:pic>
        <p:nvPicPr>
          <p:cNvPr id="249" name="Google Shape;249;p20"/>
          <p:cNvPicPr preferRelativeResize="0"/>
          <p:nvPr/>
        </p:nvPicPr>
        <p:blipFill>
          <a:blip r:embed="rId4">
            <a:alphaModFix/>
          </a:blip>
          <a:stretch>
            <a:fillRect/>
          </a:stretch>
        </p:blipFill>
        <p:spPr>
          <a:xfrm>
            <a:off x="55975" y="1585200"/>
            <a:ext cx="4200199" cy="2334924"/>
          </a:xfrm>
          <a:prstGeom prst="rect">
            <a:avLst/>
          </a:prstGeom>
          <a:noFill/>
          <a:ln>
            <a:noFill/>
          </a:ln>
        </p:spPr>
      </p:pic>
      <p:sp>
        <p:nvSpPr>
          <p:cNvPr id="250" name="Google Shape;250;p20"/>
          <p:cNvSpPr txBox="1"/>
          <p:nvPr>
            <p:ph type="title"/>
          </p:nvPr>
        </p:nvSpPr>
        <p:spPr>
          <a:xfrm>
            <a:off x="5540925" y="2091200"/>
            <a:ext cx="2313300" cy="3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Facebook Marketplace</a:t>
            </a:r>
            <a:endParaRPr sz="1400"/>
          </a:p>
        </p:txBody>
      </p:sp>
      <p:sp>
        <p:nvSpPr>
          <p:cNvPr id="251" name="Google Shape;251;p20"/>
          <p:cNvSpPr txBox="1"/>
          <p:nvPr>
            <p:ph type="title"/>
          </p:nvPr>
        </p:nvSpPr>
        <p:spPr>
          <a:xfrm>
            <a:off x="1819175" y="3837850"/>
            <a:ext cx="673800" cy="3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Ebay</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Requirements 13: Shopping Cart</a:t>
            </a:r>
            <a:endParaRPr/>
          </a:p>
        </p:txBody>
      </p:sp>
      <p:sp>
        <p:nvSpPr>
          <p:cNvPr id="468" name="Google Shape;468;p5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SR13.1: The system shall provide a shopping cart to facilitate online purchases.</a:t>
            </a:r>
            <a:endParaRPr sz="2000"/>
          </a:p>
          <a:p>
            <a:pPr indent="0" lvl="0" marL="457200" rtl="0" algn="l">
              <a:spcBef>
                <a:spcPts val="1600"/>
              </a:spcBef>
              <a:spcAft>
                <a:spcPts val="0"/>
              </a:spcAft>
              <a:buNone/>
            </a:pPr>
            <a:r>
              <a:t/>
            </a:r>
            <a:endParaRPr sz="2000"/>
          </a:p>
          <a:p>
            <a:pPr indent="-355600" lvl="0" marL="457200" rtl="0" algn="l">
              <a:spcBef>
                <a:spcPts val="1600"/>
              </a:spcBef>
              <a:spcAft>
                <a:spcPts val="0"/>
              </a:spcAft>
              <a:buSzPts val="2000"/>
              <a:buChar char="●"/>
            </a:pPr>
            <a:r>
              <a:rPr lang="en-GB" sz="2000"/>
              <a:t>SR13.2: The system shall allow the user to edit the shopping cart by adding or removing products located in the user’s specific shopping cart instance.</a:t>
            </a: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Requirements 14: Open Orders</a:t>
            </a:r>
            <a:endParaRPr/>
          </a:p>
        </p:txBody>
      </p:sp>
      <p:sp>
        <p:nvSpPr>
          <p:cNvPr id="474" name="Google Shape;474;p57"/>
          <p:cNvSpPr txBox="1"/>
          <p:nvPr>
            <p:ph idx="1" type="body"/>
          </p:nvPr>
        </p:nvSpPr>
        <p:spPr>
          <a:xfrm>
            <a:off x="1297500" y="945925"/>
            <a:ext cx="7038900" cy="3923700"/>
          </a:xfrm>
          <a:prstGeom prst="rect">
            <a:avLst/>
          </a:prstGeom>
        </p:spPr>
        <p:txBody>
          <a:bodyPr anchorCtr="0" anchor="t" bIns="91425" lIns="91425" spcFirstLastPara="1" rIns="91425" wrap="square" tIns="91425">
            <a:noAutofit/>
          </a:bodyPr>
          <a:lstStyle/>
          <a:p>
            <a:pPr indent="-323850" lvl="0" marL="457200" rtl="0" algn="l">
              <a:spcBef>
                <a:spcPts val="1200"/>
              </a:spcBef>
              <a:spcAft>
                <a:spcPts val="1200"/>
              </a:spcAft>
              <a:buSzPts val="1500"/>
              <a:buChar char="●"/>
            </a:pPr>
            <a:r>
              <a:rPr lang="en-GB" sz="1500"/>
              <a:t>UR14: A buyer shall be able to add an item to a cart and initiate a Point of Sale of item on listing</a:t>
            </a:r>
            <a:endParaRPr sz="15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Requirements 14: Open Orders</a:t>
            </a:r>
            <a:endParaRPr/>
          </a:p>
        </p:txBody>
      </p:sp>
      <p:sp>
        <p:nvSpPr>
          <p:cNvPr id="480" name="Google Shape;480;p58"/>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GB" sz="2000"/>
              <a:t>SR14.1: The system shall display current open orders that are available to change.</a:t>
            </a:r>
            <a:endParaRPr sz="2000"/>
          </a:p>
          <a:p>
            <a:pPr indent="-355600" lvl="0" marL="457200" rtl="0" algn="l">
              <a:spcBef>
                <a:spcPts val="0"/>
              </a:spcBef>
              <a:spcAft>
                <a:spcPts val="0"/>
              </a:spcAft>
              <a:buSzPts val="2000"/>
              <a:buChar char="●"/>
            </a:pPr>
            <a:r>
              <a:rPr lang="en-GB" sz="2000"/>
              <a:t>SR14.2: The system shall allow the user to select an order to be changed.</a:t>
            </a:r>
            <a:endParaRPr sz="2000"/>
          </a:p>
          <a:p>
            <a:pPr indent="-355600" lvl="0" marL="457200" rtl="0" algn="l">
              <a:spcBef>
                <a:spcPts val="0"/>
              </a:spcBef>
              <a:spcAft>
                <a:spcPts val="0"/>
              </a:spcAft>
              <a:buSzPts val="2000"/>
              <a:buChar char="●"/>
            </a:pPr>
            <a:r>
              <a:rPr lang="en-GB" sz="2000"/>
              <a:t>SR14.3: The system shall provide an option to cancel an open order.</a:t>
            </a:r>
            <a:endParaRPr sz="2000"/>
          </a:p>
          <a:p>
            <a:pPr indent="-355600" lvl="0" marL="457200" rtl="0" algn="l">
              <a:spcBef>
                <a:spcPts val="0"/>
              </a:spcBef>
              <a:spcAft>
                <a:spcPts val="0"/>
              </a:spcAft>
              <a:buSzPts val="2000"/>
              <a:buChar char="●"/>
            </a:pPr>
            <a:r>
              <a:rPr lang="en-GB" sz="2000"/>
              <a:t>SR14.4: The system shall notify the user about any changes that have been made to the order.</a:t>
            </a:r>
            <a:endParaRPr sz="2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Requirements 15: Security</a:t>
            </a:r>
            <a:endParaRPr/>
          </a:p>
        </p:txBody>
      </p:sp>
      <p:sp>
        <p:nvSpPr>
          <p:cNvPr id="486" name="Google Shape;486;p59"/>
          <p:cNvSpPr txBox="1"/>
          <p:nvPr>
            <p:ph idx="1" type="body"/>
          </p:nvPr>
        </p:nvSpPr>
        <p:spPr>
          <a:xfrm>
            <a:off x="1297500" y="945925"/>
            <a:ext cx="7038900" cy="3923700"/>
          </a:xfrm>
          <a:prstGeom prst="rect">
            <a:avLst/>
          </a:prstGeom>
        </p:spPr>
        <p:txBody>
          <a:bodyPr anchorCtr="0" anchor="t" bIns="91425" lIns="91425" spcFirstLastPara="1" rIns="91425" wrap="square" tIns="91425">
            <a:noAutofit/>
          </a:bodyPr>
          <a:lstStyle/>
          <a:p>
            <a:pPr indent="-323850" lvl="0" marL="457200" rtl="0" algn="l">
              <a:spcBef>
                <a:spcPts val="1200"/>
              </a:spcBef>
              <a:spcAft>
                <a:spcPts val="1200"/>
              </a:spcAft>
              <a:buSzPts val="1500"/>
              <a:buChar char="●"/>
            </a:pPr>
            <a:r>
              <a:rPr lang="en-GB" sz="1500"/>
              <a:t>UR15: The junk-broker database shall securely store customers’ private data</a:t>
            </a:r>
            <a:endParaRPr sz="15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 15: Security</a:t>
            </a:r>
            <a:endParaRPr/>
          </a:p>
        </p:txBody>
      </p:sp>
      <p:sp>
        <p:nvSpPr>
          <p:cNvPr id="492" name="Google Shape;492;p60"/>
          <p:cNvSpPr txBox="1"/>
          <p:nvPr>
            <p:ph idx="1" type="body"/>
          </p:nvPr>
        </p:nvSpPr>
        <p:spPr>
          <a:xfrm>
            <a:off x="1297500" y="960125"/>
            <a:ext cx="7038900" cy="3518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SR1.1: The junk-broker database shall use a secure server that uses a Firewall to protect against attackers. Customers and sellers will rely on the security of the server to protect their private information in the database</a:t>
            </a:r>
            <a:endParaRPr sz="1600"/>
          </a:p>
          <a:p>
            <a:pPr indent="-330200" lvl="0" marL="457200" rtl="0" algn="l">
              <a:spcBef>
                <a:spcPts val="0"/>
              </a:spcBef>
              <a:spcAft>
                <a:spcPts val="0"/>
              </a:spcAft>
              <a:buSzPts val="1600"/>
              <a:buChar char="●"/>
            </a:pPr>
            <a:r>
              <a:rPr lang="en-GB" sz="1600"/>
              <a:t>SR1.2: All network traffic shall be encrypted to prevent hijacking and injection attacks</a:t>
            </a:r>
            <a:endParaRPr sz="1600"/>
          </a:p>
          <a:p>
            <a:pPr indent="-330200" lvl="0" marL="457200" rtl="0" algn="l">
              <a:spcBef>
                <a:spcPts val="0"/>
              </a:spcBef>
              <a:spcAft>
                <a:spcPts val="0"/>
              </a:spcAft>
              <a:buSzPts val="1600"/>
              <a:buChar char="●"/>
            </a:pPr>
            <a:r>
              <a:rPr lang="en-GB" sz="1600"/>
              <a:t>SR1.3: If a data breach is detected, the following events will take place:</a:t>
            </a:r>
            <a:endParaRPr sz="1600"/>
          </a:p>
          <a:p>
            <a:pPr indent="-330200" lvl="0" marL="914400" rtl="0" algn="l">
              <a:spcBef>
                <a:spcPts val="0"/>
              </a:spcBef>
              <a:spcAft>
                <a:spcPts val="0"/>
              </a:spcAft>
              <a:buSzPts val="1600"/>
              <a:buAutoNum type="arabicPeriod"/>
            </a:pPr>
            <a:r>
              <a:rPr lang="en-GB" sz="1600"/>
              <a:t>Log-in’s, passwords, and PIN’s are secured</a:t>
            </a:r>
            <a:endParaRPr sz="1600"/>
          </a:p>
          <a:p>
            <a:pPr indent="-330200" lvl="0" marL="914400" rtl="0" algn="l">
              <a:spcBef>
                <a:spcPts val="0"/>
              </a:spcBef>
              <a:spcAft>
                <a:spcPts val="0"/>
              </a:spcAft>
              <a:buSzPts val="1600"/>
              <a:buAutoNum type="arabicPeriod"/>
            </a:pPr>
            <a:r>
              <a:rPr lang="en-GB" sz="1600"/>
              <a:t>The sensitive data that was stolen is identified</a:t>
            </a:r>
            <a:endParaRPr sz="1600"/>
          </a:p>
          <a:p>
            <a:pPr indent="-330200" lvl="0" marL="914400" rtl="0" algn="l">
              <a:spcBef>
                <a:spcPts val="0"/>
              </a:spcBef>
              <a:spcAft>
                <a:spcPts val="0"/>
              </a:spcAft>
              <a:buSzPts val="1600"/>
              <a:buAutoNum type="arabicPeriod"/>
            </a:pPr>
            <a:r>
              <a:rPr lang="en-GB" sz="1600"/>
              <a:t>A claim is filed with the Federal Trade Commision</a:t>
            </a:r>
            <a:endParaRPr sz="1600"/>
          </a:p>
          <a:p>
            <a:pPr indent="-330200" lvl="0" marL="914400" rtl="0" algn="l">
              <a:spcBef>
                <a:spcPts val="0"/>
              </a:spcBef>
              <a:spcAft>
                <a:spcPts val="0"/>
              </a:spcAft>
              <a:buSzPts val="1600"/>
              <a:buAutoNum type="arabicPeriod"/>
            </a:pPr>
            <a:r>
              <a:rPr lang="en-GB" sz="1600"/>
              <a:t>All buyers and sellers are notified of the breach via email</a:t>
            </a:r>
            <a:endParaRPr sz="1600"/>
          </a:p>
          <a:p>
            <a:pPr indent="0" lvl="0" marL="0" rtl="0" algn="l">
              <a:spcBef>
                <a:spcPts val="1600"/>
              </a:spcBef>
              <a:spcAft>
                <a:spcPts val="1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1"/>
          <p:cNvSpPr txBox="1"/>
          <p:nvPr>
            <p:ph type="title"/>
          </p:nvPr>
        </p:nvSpPr>
        <p:spPr>
          <a:xfrm>
            <a:off x="1297500" y="393750"/>
            <a:ext cx="7148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Requirement 16: Availability</a:t>
            </a:r>
            <a:endParaRPr/>
          </a:p>
        </p:txBody>
      </p:sp>
      <p:sp>
        <p:nvSpPr>
          <p:cNvPr id="498" name="Google Shape;498;p61"/>
          <p:cNvSpPr txBox="1"/>
          <p:nvPr>
            <p:ph idx="1" type="body"/>
          </p:nvPr>
        </p:nvSpPr>
        <p:spPr>
          <a:xfrm>
            <a:off x="1352400" y="1021050"/>
            <a:ext cx="7038900" cy="3839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UR16. The junk-broker system shall be available to customers at all times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 16: Availability</a:t>
            </a:r>
            <a:endParaRPr/>
          </a:p>
        </p:txBody>
      </p:sp>
      <p:sp>
        <p:nvSpPr>
          <p:cNvPr id="504" name="Google Shape;504;p62"/>
          <p:cNvSpPr txBox="1"/>
          <p:nvPr>
            <p:ph idx="1" type="body"/>
          </p:nvPr>
        </p:nvSpPr>
        <p:spPr>
          <a:xfrm>
            <a:off x="1297500" y="992275"/>
            <a:ext cx="7038900" cy="3486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SR16.1: The junk-broker database shall also be hosted on a backup server in case the main server goes offline. If the main server crashes, the backup server shall be used to keep the database online while the main server is under repair</a:t>
            </a:r>
            <a:endParaRPr sz="1600"/>
          </a:p>
          <a:p>
            <a:pPr indent="-330200" lvl="0" marL="457200" rtl="0" algn="l">
              <a:spcBef>
                <a:spcPts val="0"/>
              </a:spcBef>
              <a:spcAft>
                <a:spcPts val="0"/>
              </a:spcAft>
              <a:buSzPts val="1600"/>
              <a:buChar char="●"/>
            </a:pPr>
            <a:r>
              <a:rPr lang="en-GB" sz="1600"/>
              <a:t>SR16.2: The maximum allowable system downtime </a:t>
            </a:r>
            <a:r>
              <a:rPr lang="en-GB" sz="1600" u="sng"/>
              <a:t>shall not exceed 1 hour</a:t>
            </a:r>
            <a:endParaRPr sz="1600"/>
          </a:p>
          <a:p>
            <a:pPr indent="-330200" lvl="0" marL="457200" rtl="0" algn="l">
              <a:spcBef>
                <a:spcPts val="0"/>
              </a:spcBef>
              <a:spcAft>
                <a:spcPts val="0"/>
              </a:spcAft>
              <a:buSzPts val="1600"/>
              <a:buChar char="●"/>
            </a:pPr>
            <a:r>
              <a:rPr lang="en-GB" sz="1600"/>
              <a:t>SR16.3: The backup server shall be housed in a secure and separate location than the main server</a:t>
            </a:r>
            <a:endParaRPr sz="1600"/>
          </a:p>
          <a:p>
            <a:pPr indent="0" lvl="0" marL="0" rtl="0" algn="l">
              <a:spcBef>
                <a:spcPts val="160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Requirement 16: Availability (continued)</a:t>
            </a:r>
            <a:endParaRPr/>
          </a:p>
        </p:txBody>
      </p:sp>
      <p:sp>
        <p:nvSpPr>
          <p:cNvPr id="510" name="Google Shape;510;p63"/>
          <p:cNvSpPr txBox="1"/>
          <p:nvPr>
            <p:ph idx="1" type="body"/>
          </p:nvPr>
        </p:nvSpPr>
        <p:spPr>
          <a:xfrm>
            <a:off x="1297500" y="1373275"/>
            <a:ext cx="7038900" cy="3486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SR16.4: In case of large amounts of pending requests, the main server shall offload a percentage of its workload to the backup server to maintain system responsiveness. The percentage shall be calculated based on the number of pending requests and the resources available to the main server</a:t>
            </a:r>
            <a:endParaRPr sz="1600"/>
          </a:p>
          <a:p>
            <a:pPr indent="-330200" lvl="0" marL="457200" rtl="0" algn="l">
              <a:spcBef>
                <a:spcPts val="0"/>
              </a:spcBef>
              <a:spcAft>
                <a:spcPts val="0"/>
              </a:spcAft>
              <a:buSzPts val="1600"/>
              <a:buChar char="●"/>
            </a:pPr>
            <a:r>
              <a:rPr lang="en-GB" sz="1600"/>
              <a:t>SR16.5: Use of Container-Orchestration Services such as (Kubernetes, Rancher etc.) can be utilized to scale backend services to provide elastic scaling to match increasing or decreasing demand</a:t>
            </a:r>
            <a:endParaRPr sz="1600"/>
          </a:p>
          <a:p>
            <a:pPr indent="0" lvl="0" marL="0" rtl="0" algn="l">
              <a:spcBef>
                <a:spcPts val="160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4"/>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516" name="Google Shape;516;p64"/>
          <p:cNvGrpSpPr/>
          <p:nvPr/>
        </p:nvGrpSpPr>
        <p:grpSpPr>
          <a:xfrm>
            <a:off x="4066820" y="1553491"/>
            <a:ext cx="3159984" cy="2439109"/>
            <a:chOff x="3553042" y="1657806"/>
            <a:chExt cx="3461100" cy="2671532"/>
          </a:xfrm>
        </p:grpSpPr>
        <p:sp>
          <p:nvSpPr>
            <p:cNvPr id="517" name="Google Shape;517;p6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25" name="Google Shape;525;p64"/>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526" name="Google Shape;526;p6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64"/>
          <p:cNvGrpSpPr/>
          <p:nvPr/>
        </p:nvGrpSpPr>
        <p:grpSpPr>
          <a:xfrm>
            <a:off x="6762480" y="2546254"/>
            <a:ext cx="1024386" cy="1522884"/>
            <a:chOff x="6505573" y="2745170"/>
            <a:chExt cx="1122000" cy="1668000"/>
          </a:xfrm>
        </p:grpSpPr>
        <p:sp>
          <p:nvSpPr>
            <p:cNvPr id="528" name="Google Shape;528;p6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32" name="Google Shape;532;p64"/>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533" name="Google Shape;533;p64"/>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 name="Google Shape;534;p64"/>
          <p:cNvGrpSpPr/>
          <p:nvPr/>
        </p:nvGrpSpPr>
        <p:grpSpPr>
          <a:xfrm>
            <a:off x="6405845" y="3121897"/>
            <a:ext cx="520684" cy="1036470"/>
            <a:chOff x="9543736" y="4486132"/>
            <a:chExt cx="570300" cy="1135235"/>
          </a:xfrm>
        </p:grpSpPr>
        <p:sp>
          <p:nvSpPr>
            <p:cNvPr id="535" name="Google Shape;535;p6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39" name="Google Shape;539;p64"/>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540" name="Google Shape;540;p6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 name="Google Shape;541;p64"/>
          <p:cNvGrpSpPr/>
          <p:nvPr/>
        </p:nvGrpSpPr>
        <p:grpSpPr>
          <a:xfrm>
            <a:off x="7564804" y="3443361"/>
            <a:ext cx="455496" cy="692277"/>
            <a:chOff x="7384375" y="3728000"/>
            <a:chExt cx="498900" cy="758244"/>
          </a:xfrm>
        </p:grpSpPr>
        <p:sp>
          <p:nvSpPr>
            <p:cNvPr id="542" name="Google Shape;542;p6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64"/>
          <p:cNvGrpSpPr/>
          <p:nvPr/>
        </p:nvGrpSpPr>
        <p:grpSpPr>
          <a:xfrm>
            <a:off x="7564836" y="3561758"/>
            <a:ext cx="478081" cy="462776"/>
            <a:chOff x="7384385" y="3857442"/>
            <a:chExt cx="523637" cy="506874"/>
          </a:xfrm>
        </p:grpSpPr>
        <p:sp>
          <p:nvSpPr>
            <p:cNvPr id="547" name="Google Shape;547;p6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64"/>
            <p:cNvGrpSpPr/>
            <p:nvPr/>
          </p:nvGrpSpPr>
          <p:grpSpPr>
            <a:xfrm>
              <a:off x="7384385" y="3857442"/>
              <a:ext cx="523637" cy="498900"/>
              <a:chOff x="7384385" y="3857442"/>
              <a:chExt cx="523637" cy="498900"/>
            </a:xfrm>
          </p:grpSpPr>
          <p:sp>
            <p:nvSpPr>
              <p:cNvPr id="549" name="Google Shape;549;p6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551" name="Google Shape;551;p64"/>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552" name="Google Shape;552;p64"/>
          <p:cNvGrpSpPr/>
          <p:nvPr/>
        </p:nvGrpSpPr>
        <p:grpSpPr>
          <a:xfrm>
            <a:off x="8110843" y="3443361"/>
            <a:ext cx="435785" cy="692277"/>
            <a:chOff x="7982421" y="3727763"/>
            <a:chExt cx="477311" cy="758244"/>
          </a:xfrm>
        </p:grpSpPr>
        <p:sp>
          <p:nvSpPr>
            <p:cNvPr id="553" name="Google Shape;553;p6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61" name="Google Shape;561;p64"/>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the Junk-Broker System Operates</a:t>
            </a:r>
            <a:endParaRPr/>
          </a:p>
        </p:txBody>
      </p:sp>
      <p:sp>
        <p:nvSpPr>
          <p:cNvPr id="257" name="Google Shape;257;p21"/>
          <p:cNvSpPr txBox="1"/>
          <p:nvPr>
            <p:ph idx="1" type="body"/>
          </p:nvPr>
        </p:nvSpPr>
        <p:spPr>
          <a:xfrm>
            <a:off x="1297500" y="1035125"/>
            <a:ext cx="7038900" cy="344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The seller uploads detailed listings of their inventory to their profile (UR6)</a:t>
            </a:r>
            <a:endParaRPr sz="1800"/>
          </a:p>
          <a:p>
            <a:pPr indent="-342900" lvl="0" marL="457200" rtl="0" algn="l">
              <a:spcBef>
                <a:spcPts val="0"/>
              </a:spcBef>
              <a:spcAft>
                <a:spcPts val="0"/>
              </a:spcAft>
              <a:buSzPts val="1800"/>
              <a:buChar char="●"/>
            </a:pPr>
            <a:r>
              <a:rPr lang="en-GB" sz="1800"/>
              <a:t>Buyers can search active listings and filter based on price, location, vehicle type, year, make, and model (UR3)</a:t>
            </a:r>
            <a:endParaRPr sz="1800"/>
          </a:p>
          <a:p>
            <a:pPr indent="-342900" lvl="0" marL="457200" rtl="0" algn="l">
              <a:spcBef>
                <a:spcPts val="0"/>
              </a:spcBef>
              <a:spcAft>
                <a:spcPts val="0"/>
              </a:spcAft>
              <a:buSzPts val="1800"/>
              <a:buChar char="●"/>
            </a:pPr>
            <a:r>
              <a:rPr lang="en-GB" sz="1800"/>
              <a:t>Buyers and sellers can send messages to each other (UR8), and purchases can be finalized through a third-party credit service (PayPal, Venmo, etc.) (UR14)</a:t>
            </a:r>
            <a:endParaRPr sz="1800"/>
          </a:p>
          <a:p>
            <a:pPr indent="-342900" lvl="0" marL="457200" rtl="0" algn="l">
              <a:spcBef>
                <a:spcPts val="0"/>
              </a:spcBef>
              <a:spcAft>
                <a:spcPts val="0"/>
              </a:spcAft>
              <a:buSzPts val="1800"/>
              <a:buChar char="●"/>
            </a:pPr>
            <a:r>
              <a:rPr lang="en-GB" sz="1800"/>
              <a:t>All </a:t>
            </a:r>
            <a:r>
              <a:rPr lang="en-GB" sz="1800"/>
              <a:t>profiles and </a:t>
            </a:r>
            <a:r>
              <a:rPr lang="en-GB" sz="1800"/>
              <a:t>listings are stored in a database hosted by several secure servers (UR15). The system is available at all times to buyers and sellers worldwide (UR16)</a:t>
            </a:r>
            <a:endParaRPr sz="1800"/>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2"/>
          <p:cNvSpPr txBox="1"/>
          <p:nvPr>
            <p:ph type="title"/>
          </p:nvPr>
        </p:nvSpPr>
        <p:spPr>
          <a:xfrm>
            <a:off x="1297500" y="393750"/>
            <a:ext cx="3591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Use-Case Diagram: The Buyer</a:t>
            </a:r>
            <a:endParaRPr/>
          </a:p>
        </p:txBody>
      </p:sp>
      <p:pic>
        <p:nvPicPr>
          <p:cNvPr id="263" name="Google Shape;263;p22"/>
          <p:cNvPicPr preferRelativeResize="0"/>
          <p:nvPr/>
        </p:nvPicPr>
        <p:blipFill>
          <a:blip r:embed="rId3">
            <a:alphaModFix/>
          </a:blip>
          <a:stretch>
            <a:fillRect/>
          </a:stretch>
        </p:blipFill>
        <p:spPr>
          <a:xfrm>
            <a:off x="4992650" y="0"/>
            <a:ext cx="4151348"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txBox="1"/>
          <p:nvPr>
            <p:ph type="title"/>
          </p:nvPr>
        </p:nvSpPr>
        <p:spPr>
          <a:xfrm>
            <a:off x="1297500" y="393750"/>
            <a:ext cx="3427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Use-Case Diagram: The Seller</a:t>
            </a:r>
            <a:endParaRPr/>
          </a:p>
        </p:txBody>
      </p:sp>
      <p:pic>
        <p:nvPicPr>
          <p:cNvPr id="269" name="Google Shape;269;p23"/>
          <p:cNvPicPr preferRelativeResize="0"/>
          <p:nvPr/>
        </p:nvPicPr>
        <p:blipFill>
          <a:blip r:embed="rId3">
            <a:alphaModFix/>
          </a:blip>
          <a:stretch>
            <a:fillRect/>
          </a:stretch>
        </p:blipFill>
        <p:spPr>
          <a:xfrm>
            <a:off x="4725225" y="0"/>
            <a:ext cx="441878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4"/>
          <p:cNvSpPr txBox="1"/>
          <p:nvPr>
            <p:ph type="title"/>
          </p:nvPr>
        </p:nvSpPr>
        <p:spPr>
          <a:xfrm>
            <a:off x="1297500" y="393750"/>
            <a:ext cx="4186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Class Diagram</a:t>
            </a:r>
            <a:endParaRPr/>
          </a:p>
        </p:txBody>
      </p:sp>
      <p:sp>
        <p:nvSpPr>
          <p:cNvPr id="275" name="Google Shape;275;p24"/>
          <p:cNvSpPr txBox="1"/>
          <p:nvPr>
            <p:ph idx="1" type="body"/>
          </p:nvPr>
        </p:nvSpPr>
        <p:spPr>
          <a:xfrm>
            <a:off x="0" y="1471125"/>
            <a:ext cx="5484300" cy="36723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GB" sz="2100"/>
              <a:t>Buyer and Seller classes inherit from User class</a:t>
            </a:r>
            <a:endParaRPr sz="2100"/>
          </a:p>
          <a:p>
            <a:pPr indent="-361950" lvl="0" marL="457200" rtl="0" algn="l">
              <a:spcBef>
                <a:spcPts val="0"/>
              </a:spcBef>
              <a:spcAft>
                <a:spcPts val="0"/>
              </a:spcAft>
              <a:buSzPts val="2100"/>
              <a:buChar char="●"/>
            </a:pPr>
            <a:r>
              <a:rPr lang="en-GB" sz="2100"/>
              <a:t>Seller composes listings</a:t>
            </a:r>
            <a:endParaRPr sz="2100"/>
          </a:p>
          <a:p>
            <a:pPr indent="-361950" lvl="0" marL="457200" rtl="0" algn="l">
              <a:spcBef>
                <a:spcPts val="0"/>
              </a:spcBef>
              <a:spcAft>
                <a:spcPts val="0"/>
              </a:spcAft>
              <a:buSzPts val="2100"/>
              <a:buChar char="●"/>
            </a:pPr>
            <a:r>
              <a:rPr lang="en-GB" sz="2100"/>
              <a:t>Seller writes to database</a:t>
            </a:r>
            <a:endParaRPr sz="2100"/>
          </a:p>
          <a:p>
            <a:pPr indent="-361950" lvl="0" marL="457200" rtl="0" algn="l">
              <a:spcBef>
                <a:spcPts val="0"/>
              </a:spcBef>
              <a:spcAft>
                <a:spcPts val="0"/>
              </a:spcAft>
              <a:buSzPts val="2100"/>
              <a:buChar char="●"/>
            </a:pPr>
            <a:r>
              <a:rPr lang="en-GB" sz="2100"/>
              <a:t>Buyer reads from database</a:t>
            </a:r>
            <a:endParaRPr sz="2100"/>
          </a:p>
          <a:p>
            <a:pPr indent="-361950" lvl="0" marL="457200" rtl="0" algn="l">
              <a:spcBef>
                <a:spcPts val="0"/>
              </a:spcBef>
              <a:spcAft>
                <a:spcPts val="0"/>
              </a:spcAft>
              <a:buSzPts val="2100"/>
              <a:buChar char="●"/>
            </a:pPr>
            <a:r>
              <a:rPr lang="en-GB" sz="2100"/>
              <a:t>Buyer and seller compose a mailbox to exchange messages</a:t>
            </a:r>
            <a:endParaRPr sz="2100"/>
          </a:p>
          <a:p>
            <a:pPr indent="-361950" lvl="0" marL="457200" rtl="0" algn="l">
              <a:spcBef>
                <a:spcPts val="0"/>
              </a:spcBef>
              <a:spcAft>
                <a:spcPts val="0"/>
              </a:spcAft>
              <a:buSzPts val="2100"/>
              <a:buChar char="●"/>
            </a:pPr>
            <a:r>
              <a:rPr lang="en-GB" sz="2100"/>
              <a:t>Note: Listings can be in multiple carts. Act fast, buyers!!</a:t>
            </a:r>
            <a:endParaRPr sz="2100"/>
          </a:p>
        </p:txBody>
      </p:sp>
      <p:pic>
        <p:nvPicPr>
          <p:cNvPr id="276" name="Google Shape;276;p24"/>
          <p:cNvPicPr preferRelativeResize="0"/>
          <p:nvPr/>
        </p:nvPicPr>
        <p:blipFill>
          <a:blip r:embed="rId3">
            <a:alphaModFix/>
          </a:blip>
          <a:stretch>
            <a:fillRect/>
          </a:stretch>
        </p:blipFill>
        <p:spPr>
          <a:xfrm>
            <a:off x="5705475" y="0"/>
            <a:ext cx="3438526"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5"/>
          <p:cNvSpPr txBox="1"/>
          <p:nvPr>
            <p:ph idx="1" type="body"/>
          </p:nvPr>
        </p:nvSpPr>
        <p:spPr>
          <a:xfrm>
            <a:off x="1271275" y="1013850"/>
            <a:ext cx="7038900" cy="3900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Priority 1: Users access Junk-Broker System Web Browser or Mobile Device</a:t>
            </a:r>
            <a:endParaRPr sz="1500"/>
          </a:p>
          <a:p>
            <a:pPr indent="-311150" lvl="1" marL="914400" rtl="0" algn="l">
              <a:spcBef>
                <a:spcPts val="0"/>
              </a:spcBef>
              <a:spcAft>
                <a:spcPts val="0"/>
              </a:spcAft>
              <a:buSzPts val="1300"/>
              <a:buChar char="○"/>
            </a:pPr>
            <a:r>
              <a:rPr lang="en-GB" sz="1300"/>
              <a:t>UR4 -&gt; SR4.1, SR4.2, SR4.3 (web page/mobile app available)</a:t>
            </a:r>
            <a:endParaRPr sz="1300"/>
          </a:p>
          <a:p>
            <a:pPr indent="-323850" lvl="0" marL="457200" rtl="0" algn="l">
              <a:spcBef>
                <a:spcPts val="0"/>
              </a:spcBef>
              <a:spcAft>
                <a:spcPts val="0"/>
              </a:spcAft>
              <a:buSzPts val="1500"/>
              <a:buChar char="●"/>
            </a:pPr>
            <a:r>
              <a:rPr lang="en-GB" sz="1500"/>
              <a:t>Priority 2:  Allow Users to Create Account/Log-in as ‘Buyer’ or ‘Seller’</a:t>
            </a:r>
            <a:endParaRPr sz="1500"/>
          </a:p>
          <a:p>
            <a:pPr indent="-311150" lvl="1" marL="914400" rtl="0" algn="l">
              <a:spcBef>
                <a:spcPts val="0"/>
              </a:spcBef>
              <a:spcAft>
                <a:spcPts val="0"/>
              </a:spcAft>
              <a:buSzPts val="1300"/>
              <a:buChar char="○"/>
            </a:pPr>
            <a:r>
              <a:rPr lang="en-GB" sz="1300"/>
              <a:t>UR1 -&gt; SR1 (users can create an account)</a:t>
            </a:r>
            <a:endParaRPr sz="1300"/>
          </a:p>
          <a:p>
            <a:pPr indent="-311150" lvl="1" marL="914400" rtl="0" algn="l">
              <a:spcBef>
                <a:spcPts val="0"/>
              </a:spcBef>
              <a:spcAft>
                <a:spcPts val="0"/>
              </a:spcAft>
              <a:buSzPts val="1300"/>
              <a:buChar char="○"/>
            </a:pPr>
            <a:r>
              <a:rPr lang="en-GB" sz="1300"/>
              <a:t>UR2 -&gt; SR2.1, SR2.2, SR2.3 (users can login to account)</a:t>
            </a:r>
            <a:endParaRPr sz="1300"/>
          </a:p>
          <a:p>
            <a:pPr indent="-323850" lvl="0" marL="457200" rtl="0" algn="l">
              <a:spcBef>
                <a:spcPts val="0"/>
              </a:spcBef>
              <a:spcAft>
                <a:spcPts val="0"/>
              </a:spcAft>
              <a:buSzPts val="1500"/>
              <a:buChar char="●"/>
            </a:pPr>
            <a:r>
              <a:rPr lang="en-GB" sz="1500"/>
              <a:t>Priority 3: Allow Users to perform role </a:t>
            </a:r>
            <a:r>
              <a:rPr lang="en-GB" sz="1500"/>
              <a:t>specific</a:t>
            </a:r>
            <a:r>
              <a:rPr lang="en-GB" sz="1500"/>
              <a:t> functions within Junk-Broker</a:t>
            </a:r>
            <a:endParaRPr sz="1500"/>
          </a:p>
          <a:p>
            <a:pPr indent="-311150" lvl="1" marL="914400" rtl="0" algn="l">
              <a:spcBef>
                <a:spcPts val="0"/>
              </a:spcBef>
              <a:spcAft>
                <a:spcPts val="0"/>
              </a:spcAft>
              <a:buSzPts val="1300"/>
              <a:buChar char="○"/>
            </a:pPr>
            <a:r>
              <a:rPr lang="en-GB" sz="1300"/>
              <a:t>UR6 -&gt; SR6.1, SR6.2, SR6.3 (sellers can </a:t>
            </a:r>
            <a:r>
              <a:rPr lang="en-GB" sz="1300"/>
              <a:t>create listings</a:t>
            </a:r>
            <a:r>
              <a:rPr lang="en-GB" sz="1300"/>
              <a:t>)</a:t>
            </a:r>
            <a:endParaRPr sz="1300"/>
          </a:p>
          <a:p>
            <a:pPr indent="-311150" lvl="1" marL="914400" rtl="0" algn="l">
              <a:spcBef>
                <a:spcPts val="0"/>
              </a:spcBef>
              <a:spcAft>
                <a:spcPts val="0"/>
              </a:spcAft>
              <a:buSzPts val="1300"/>
              <a:buChar char="○"/>
            </a:pPr>
            <a:r>
              <a:rPr lang="en-GB" sz="1300"/>
              <a:t>UR9 -&gt; SR9.1, SR9.2 (sellers can edit listings)</a:t>
            </a:r>
            <a:endParaRPr sz="1300"/>
          </a:p>
          <a:p>
            <a:pPr indent="-311150" lvl="1" marL="914400" rtl="0" algn="l">
              <a:spcBef>
                <a:spcPts val="0"/>
              </a:spcBef>
              <a:spcAft>
                <a:spcPts val="0"/>
              </a:spcAft>
              <a:buSzPts val="1300"/>
              <a:buChar char="○"/>
            </a:pPr>
            <a:r>
              <a:rPr lang="en-GB" sz="1300"/>
              <a:t>UR3  -&gt; SR3.1, SR3.2, SR3.3, SR3.4, SR3.5, SR3.6 (buyers can view/filter listings)</a:t>
            </a:r>
            <a:endParaRPr sz="1300"/>
          </a:p>
          <a:p>
            <a:pPr indent="-323850" lvl="0" marL="457200" rtl="0" algn="l">
              <a:spcBef>
                <a:spcPts val="0"/>
              </a:spcBef>
              <a:spcAft>
                <a:spcPts val="0"/>
              </a:spcAft>
              <a:buSzPts val="1500"/>
              <a:buChar char="●"/>
            </a:pPr>
            <a:r>
              <a:rPr lang="en-GB" sz="1500"/>
              <a:t>Priority 4: Transactions</a:t>
            </a:r>
            <a:endParaRPr sz="1500"/>
          </a:p>
          <a:p>
            <a:pPr indent="-311150" lvl="1" marL="914400" rtl="0" algn="l">
              <a:spcBef>
                <a:spcPts val="0"/>
              </a:spcBef>
              <a:spcAft>
                <a:spcPts val="0"/>
              </a:spcAft>
              <a:buSzPts val="1300"/>
              <a:buChar char="○"/>
            </a:pPr>
            <a:r>
              <a:rPr lang="en-GB" sz="1300"/>
              <a:t>UR14 -&gt; SR12.1, SR12.2, SR13.1, SR13.2, SR14.1, SR14.2, SR14.3, SR14.4 (Sale of listed vehicles)</a:t>
            </a:r>
            <a:endParaRPr sz="1300"/>
          </a:p>
          <a:p>
            <a:pPr indent="-323850" lvl="0" marL="457200" rtl="0" algn="l">
              <a:spcBef>
                <a:spcPts val="0"/>
              </a:spcBef>
              <a:spcAft>
                <a:spcPts val="0"/>
              </a:spcAft>
              <a:buSzPts val="1500"/>
              <a:buChar char="●"/>
            </a:pPr>
            <a:r>
              <a:rPr lang="en-GB" sz="1500"/>
              <a:t>Priority 5: User to User interactions</a:t>
            </a:r>
            <a:endParaRPr sz="1500"/>
          </a:p>
          <a:p>
            <a:pPr indent="-311150" lvl="1" marL="914400" rtl="0" algn="l">
              <a:spcBef>
                <a:spcPts val="0"/>
              </a:spcBef>
              <a:spcAft>
                <a:spcPts val="0"/>
              </a:spcAft>
              <a:buSzPts val="1300"/>
              <a:buChar char="○"/>
            </a:pPr>
            <a:r>
              <a:rPr lang="en-GB" sz="1300"/>
              <a:t>UR8.1 -&gt; SR8.1  (Transaction history available to users)</a:t>
            </a:r>
            <a:endParaRPr sz="1300"/>
          </a:p>
          <a:p>
            <a:pPr indent="-311150" lvl="1" marL="914400" rtl="0" algn="l">
              <a:spcBef>
                <a:spcPts val="0"/>
              </a:spcBef>
              <a:spcAft>
                <a:spcPts val="0"/>
              </a:spcAft>
              <a:buSzPts val="1300"/>
              <a:buChar char="○"/>
            </a:pPr>
            <a:r>
              <a:rPr lang="en-GB" sz="1300"/>
              <a:t>UR8.2 -&gt; SR</a:t>
            </a:r>
            <a:r>
              <a:rPr lang="en-GB" sz="1300"/>
              <a:t>8.2, SR8.3 (Users can message other users)</a:t>
            </a:r>
            <a:endParaRPr sz="1300"/>
          </a:p>
          <a:p>
            <a:pPr indent="0" lvl="0" marL="914400" rtl="0" algn="l">
              <a:spcBef>
                <a:spcPts val="1600"/>
              </a:spcBef>
              <a:spcAft>
                <a:spcPts val="1600"/>
              </a:spcAft>
              <a:buNone/>
            </a:pPr>
            <a:r>
              <a:rPr lang="en-GB" sz="1200"/>
              <a:t> </a:t>
            </a:r>
            <a:endParaRPr sz="1200"/>
          </a:p>
        </p:txBody>
      </p:sp>
      <p:sp>
        <p:nvSpPr>
          <p:cNvPr id="282" name="Google Shape;282;p25"/>
          <p:cNvSpPr txBox="1"/>
          <p:nvPr>
            <p:ph type="title"/>
          </p:nvPr>
        </p:nvSpPr>
        <p:spPr>
          <a:xfrm>
            <a:off x="1297500" y="393750"/>
            <a:ext cx="7038900" cy="62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Priorities of User &amp; System Requirements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